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6858000" cx="12192000"/>
  <p:notesSz cx="12192000" cy="6858000"/>
  <p:embeddedFontLst>
    <p:embeddedFont>
      <p:font typeface="Roboto Thin"/>
      <p:regular r:id="rId59"/>
      <p:bold r:id="rId60"/>
      <p:italic r:id="rId61"/>
      <p:boldItalic r:id="rId62"/>
    </p:embeddedFont>
    <p:embeddedFont>
      <p:font typeface="Roboto"/>
      <p:regular r:id="rId63"/>
      <p:bold r:id="rId64"/>
      <p:italic r:id="rId65"/>
      <p:boldItalic r:id="rId66"/>
    </p:embeddedFont>
    <p:embeddedFont>
      <p:font typeface="Roboto Mono Light"/>
      <p:regular r:id="rId67"/>
      <p:bold r:id="rId68"/>
      <p:italic r:id="rId69"/>
      <p:boldItalic r:id="rId70"/>
    </p:embeddedFont>
    <p:embeddedFont>
      <p:font typeface="Roboto Light"/>
      <p:regular r:id="rId71"/>
      <p:bold r:id="rId72"/>
      <p:italic r:id="rId73"/>
      <p:boldItalic r:id="rId74"/>
    </p:embeddedFont>
    <p:embeddedFont>
      <p:font typeface="Roboto Mono"/>
      <p:regular r:id="rId75"/>
      <p:bold r:id="rId76"/>
      <p:italic r:id="rId77"/>
      <p:boldItalic r:id="rId78"/>
    </p:embeddedFont>
    <p:embeddedFont>
      <p:font typeface="Cormorant Light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83" roundtripDataSignature="AMtx7miiqy3iN8g5R34d07WdogDl9CQm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customschemas.google.com/relationships/presentationmetadata" Target="meta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CormorantLight-bold.fntdata"/><Relationship Id="rId82" Type="http://schemas.openxmlformats.org/officeDocument/2006/relationships/font" Target="fonts/CormorantLight-boldItalic.fntdata"/><Relationship Id="rId81" Type="http://schemas.openxmlformats.org/officeDocument/2006/relationships/font" Target="fonts/Cormorant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Light-italic.fntdata"/><Relationship Id="rId72" Type="http://schemas.openxmlformats.org/officeDocument/2006/relationships/font" Target="fonts/RobotoLight-bold.fntdata"/><Relationship Id="rId31" Type="http://schemas.openxmlformats.org/officeDocument/2006/relationships/slide" Target="slides/slide25.xml"/><Relationship Id="rId75" Type="http://schemas.openxmlformats.org/officeDocument/2006/relationships/font" Target="fonts/RobotoMono-regular.fntdata"/><Relationship Id="rId30" Type="http://schemas.openxmlformats.org/officeDocument/2006/relationships/slide" Target="slides/slide24.xml"/><Relationship Id="rId74" Type="http://schemas.openxmlformats.org/officeDocument/2006/relationships/font" Target="fonts/RobotoLight-boldItalic.fntdata"/><Relationship Id="rId33" Type="http://schemas.openxmlformats.org/officeDocument/2006/relationships/slide" Target="slides/slide27.xml"/><Relationship Id="rId77" Type="http://schemas.openxmlformats.org/officeDocument/2006/relationships/font" Target="fonts/RobotoMono-italic.fntdata"/><Relationship Id="rId32" Type="http://schemas.openxmlformats.org/officeDocument/2006/relationships/slide" Target="slides/slide26.xml"/><Relationship Id="rId76" Type="http://schemas.openxmlformats.org/officeDocument/2006/relationships/font" Target="fonts/RobotoMono-bold.fntdata"/><Relationship Id="rId35" Type="http://schemas.openxmlformats.org/officeDocument/2006/relationships/slide" Target="slides/slide29.xml"/><Relationship Id="rId79" Type="http://schemas.openxmlformats.org/officeDocument/2006/relationships/font" Target="fonts/CormorantLight-regular.fntdata"/><Relationship Id="rId34" Type="http://schemas.openxmlformats.org/officeDocument/2006/relationships/slide" Target="slides/slide28.xml"/><Relationship Id="rId78" Type="http://schemas.openxmlformats.org/officeDocument/2006/relationships/font" Target="fonts/RobotoMono-boldItalic.fntdata"/><Relationship Id="rId71" Type="http://schemas.openxmlformats.org/officeDocument/2006/relationships/font" Target="fonts/RobotoLight-regular.fntdata"/><Relationship Id="rId70" Type="http://schemas.openxmlformats.org/officeDocument/2006/relationships/font" Target="fonts/RobotoMonoLight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Thin-boldItalic.fntdata"/><Relationship Id="rId61" Type="http://schemas.openxmlformats.org/officeDocument/2006/relationships/font" Target="fonts/RobotoThin-italic.fntdata"/><Relationship Id="rId20" Type="http://schemas.openxmlformats.org/officeDocument/2006/relationships/slide" Target="slides/slide14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6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-italic.fntdata"/><Relationship Id="rId24" Type="http://schemas.openxmlformats.org/officeDocument/2006/relationships/slide" Target="slides/slide18.xml"/><Relationship Id="rId68" Type="http://schemas.openxmlformats.org/officeDocument/2006/relationships/font" Target="fonts/RobotoMonoLight-bold.fntdata"/><Relationship Id="rId23" Type="http://schemas.openxmlformats.org/officeDocument/2006/relationships/slide" Target="slides/slide17.xml"/><Relationship Id="rId67" Type="http://schemas.openxmlformats.org/officeDocument/2006/relationships/font" Target="fonts/RobotoMonoLight-regular.fntdata"/><Relationship Id="rId60" Type="http://schemas.openxmlformats.org/officeDocument/2006/relationships/font" Target="fonts/RobotoThin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Thin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df43fbaed_0_16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g1ddf43fbaed_0_16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ddf43fbaed_0_20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1ddf43fbaed_0_20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de4a62c9bf_0_16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de4a62c9bf_0_16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dd6e81bcb6_0_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1dd6e81bcb6_0_12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d6e81bcb6_0_6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Este quiz queda pospuesto para uno más grande la siguiente semana</a:t>
            </a:r>
            <a:endParaRPr/>
          </a:p>
        </p:txBody>
      </p:sp>
      <p:sp>
        <p:nvSpPr>
          <p:cNvPr id="412" name="Google Shape;412;g1dd6e81bcb6_0_620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de4a62c9bf_0_6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g1de4a62c9bf_0_65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de4a62c9bf_0_69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g1de4a62c9bf_0_69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df43fbaed_0_24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g1ddf43fbaed_0_24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df43fbaed_0_28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Tiene como propósito es articular cómo una función del software agrega valor al cliente.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g1ddf43fbaed_0_28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ddf43fbaed_0_32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g1ddf43fbaed_0_32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6fc16bba_2_5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1dc6fc16bba_2_59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ddf43fbaed_0_36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g1ddf43fbaed_0_36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df43fbaed_0_40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Estos ejemplos no son historias de usuario porque no se enfocan en las necesidades del usuario ni en los objetivos específicos.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Son tareas técnicas o funcionales que deben ser llevadas a cabo para implementar una funcionalidad o mejorar un sistema, pero no están enfocadas en los beneficios que el usuario final obtendrá. </a:t>
            </a:r>
            <a:endParaRPr/>
          </a:p>
        </p:txBody>
      </p:sp>
      <p:sp>
        <p:nvSpPr>
          <p:cNvPr id="557" name="Google Shape;557;g1ddf43fbaed_0_40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df43fbaed_0_44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7" name="Google Shape;567;g1ddf43fbaed_0_44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ddf43fbaed_0_48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5" name="Google Shape;575;g1ddf43fbaed_0_48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ddf43fbaed_0_52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3" name="Google Shape;583;g1ddf43fbaed_0_52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ddf43fbaed_0_56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1" name="Google Shape;591;g1ddf43fbaed_0_56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de4a62c9bf_0_371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1de4a62c9bf_0_371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de4a62c9bf_0_345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7" name="Google Shape;607;g1de4a62c9bf_0_345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e4a62c9bf_0_383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5" name="Google Shape;615;g1de4a62c9bf_0_383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e4a62c9bf_0_351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4" name="Google Shape;624;g1de4a62c9bf_0_351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dd475801ac_1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1dd475801ac_1_0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de4a62c9bf_0_356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2" name="Google Shape;632;g1de4a62c9bf_0_356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de4a62c9bf_0_393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0" name="Google Shape;640;g1de4a62c9bf_0_393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e4a62c9bf_0_400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Estas historias de usuario describen las necesidades y objetivos de los distintos usuarios del sistema, y servirán como base para el diseño y desarrollo del sistema de gestión de reservas para el restaurante.</a:t>
            </a:r>
            <a:endParaRPr/>
          </a:p>
        </p:txBody>
      </p:sp>
      <p:sp>
        <p:nvSpPr>
          <p:cNvPr id="649" name="Google Shape;649;g1de4a62c9bf_0_400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e4a62c9bf_0_361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8" name="Google Shape;658;g1de4a62c9bf_0_361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de4a62c9bf_0_450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g1de4a62c9bf_0_450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de4a62c9bf_0_438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7" name="Google Shape;677;g1de4a62c9bf_0_438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de4a62c9bf_0_422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5" name="Google Shape;685;g1de4a62c9bf_0_422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de4a62c9bf_0_464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las precondiciones No necesariamente son entradas. Ej, El usuario queda registrado correctamente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postcondiciones, como queda el sistema luego del caso de uso, no necesariamente son salidas. Ej: Se almacena en base de datos algo.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3" name="Google Shape;693;g1de4a62c9bf_0_464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de4a62c9bf_0_516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Los </a:t>
            </a:r>
            <a:r>
              <a:rPr b="1" lang="en-US"/>
              <a:t>flujos básicos</a:t>
            </a:r>
            <a:r>
              <a:rPr lang="en-US"/>
              <a:t> describen las interacciones entre el actor y el sistema (numeradas)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Deben especificarse los datos de entrada y de salida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Los cálculos y validaciones que se deben realizar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Debe ser entendido por el usuario.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0" name="Google Shape;700;g1de4a62c9bf_0_516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de4a62c9bf_0_526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Los flujos alternativos son los que pueden pasar cuando se presentan errores (tanto del usuario como del sistema)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cuando el usuario toma alguna decisión que lleva a acciones alternas o complementarias al flujo normal básico</a:t>
            </a:r>
            <a:endParaRPr/>
          </a:p>
        </p:txBody>
      </p:sp>
      <p:sp>
        <p:nvSpPr>
          <p:cNvPr id="709" name="Google Shape;709;g1de4a62c9bf_0_526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dd475801ac_1_301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dd475801ac_1_3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de4a62c9bf_0_366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8" name="Google Shape;718;g1de4a62c9bf_0_366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de4a62c9bf_0_549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7" name="Google Shape;727;g1de4a62c9bf_0_549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de4a62c9bf_0_557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7" name="Google Shape;737;g1de4a62c9bf_0_557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de4a62c9bf_0_569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5" name="Google Shape;745;g1de4a62c9bf_0_569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de4a62c9bf_0_576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2" name="Google Shape;752;g1de4a62c9bf_0_576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de4a62c9bf_0_586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9" name="Google Shape;759;g1de4a62c9bf_0_586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de4a62c9bf_0_600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6" name="Google Shape;766;g1de4a62c9bf_0_600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de4a62c9bf_0_540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4" name="Google Shape;774;g1de4a62c9bf_0_540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de4a62c9bf_0_592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1" name="Google Shape;781;g1de4a62c9bf_0_592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de4a62c9bf_0_605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9" name="Google Shape;789;g1de4a62c9bf_0_605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d9605bb45_0_159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1dd9605bb45_0_159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de4a62c9bf_0_618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6" name="Google Shape;796;g1de4a62c9bf_0_618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deb2862c46_0_1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4" name="Google Shape;804;g1deb2862c46_0_1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de4a62c9bf_0_4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Dejar un taller al final</a:t>
            </a:r>
            <a:endParaRPr/>
          </a:p>
        </p:txBody>
      </p:sp>
      <p:sp>
        <p:nvSpPr>
          <p:cNvPr id="811" name="Google Shape;811;g1de4a62c9bf_0_416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ddf43fbaed_0_0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1ddf43fbaed_0_0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ddf43fbaed_0_4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1ddf43fbaed_0_4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ddf43fbaed_0_8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1ddf43fbaed_0_8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ddf43fbaed_0_12:notes"/>
          <p:cNvSpPr txBox="1"/>
          <p:nvPr>
            <p:ph idx="1" type="body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1ddf43fbaed_0_12:notes"/>
          <p:cNvSpPr/>
          <p:nvPr>
            <p:ph idx="2" type="sldImg"/>
          </p:nvPr>
        </p:nvSpPr>
        <p:spPr>
          <a:xfrm>
            <a:off x="239894" y="514856"/>
            <a:ext cx="11712300" cy="257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2" type="sldNum"/>
          </p:nvPr>
        </p:nvSpPr>
        <p:spPr>
          <a:xfrm>
            <a:off x="11105275" y="116900"/>
            <a:ext cx="90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erpo de texto">
  <p:cSld name="Cuerpo de texto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4846aa7dd_0_83"/>
          <p:cNvSpPr txBox="1"/>
          <p:nvPr>
            <p:ph type="title"/>
          </p:nvPr>
        </p:nvSpPr>
        <p:spPr>
          <a:xfrm>
            <a:off x="838200" y="12814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FAA"/>
              </a:buClr>
              <a:buSzPts val="3400"/>
              <a:buFont typeface="Arial"/>
              <a:buNone/>
              <a:defRPr sz="3400">
                <a:solidFill>
                  <a:srgbClr val="00AF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f4846aa7dd_0_83"/>
          <p:cNvSpPr txBox="1"/>
          <p:nvPr>
            <p:ph idx="1" type="body"/>
          </p:nvPr>
        </p:nvSpPr>
        <p:spPr>
          <a:xfrm>
            <a:off x="838200" y="2606978"/>
            <a:ext cx="105156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gf4846aa7dd_0_8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f4846aa7dd_0_83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OBJECT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4846aa7dd_0_4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f4846aa7dd_0_4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gf4846aa7dd_0_4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f4846aa7dd_0_4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f4846aa7dd_0_430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8"/>
          <p:cNvSpPr txBox="1"/>
          <p:nvPr>
            <p:ph type="title"/>
          </p:nvPr>
        </p:nvSpPr>
        <p:spPr>
          <a:xfrm>
            <a:off x="4025654" y="3205940"/>
            <a:ext cx="4140691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8"/>
          <p:cNvSpPr txBox="1"/>
          <p:nvPr>
            <p:ph idx="1" type="body"/>
          </p:nvPr>
        </p:nvSpPr>
        <p:spPr>
          <a:xfrm>
            <a:off x="911225" y="2583713"/>
            <a:ext cx="4856480" cy="3909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8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8"/>
          <p:cNvSpPr txBox="1"/>
          <p:nvPr>
            <p:ph idx="12" type="sldNum"/>
          </p:nvPr>
        </p:nvSpPr>
        <p:spPr>
          <a:xfrm>
            <a:off x="10813050" y="136375"/>
            <a:ext cx="123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4">
  <p:cSld name="OBJECT_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4846aa7dd_0_7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f4846aa7dd_0_7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gf4846aa7dd_0_7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f4846aa7dd_0_7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f4846aa7dd_0_750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0">
  <p:cSld name="OBJECT_1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d738efa72_0_1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3d738efa72_0_19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g13d738efa72_0_19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3d738efa72_0_19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3d738efa72_0_196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1">
  <p:cSld name="OBJECT_1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d738efa72_0_3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13d738efa72_0_3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g13d738efa72_0_3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13d738efa72_0_3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13d738efa72_0_318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4846aa7dd_0_5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f4846aa7dd_0_5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gf4846aa7dd_0_5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f4846aa7dd_0_5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f4846aa7dd_0_524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5">
  <p:cSld name="OBJECT_6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4846aa7dd_0_11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f4846aa7dd_0_117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11" name="Google Shape;111;gf4846aa7dd_0_117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f4846aa7dd_0_11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f4846aa7dd_0_1178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8">
  <p:cSld name="OBJECT_9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4846aa7dd_0_19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f4846aa7dd_0_19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gf4846aa7dd_0_19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f4846aa7dd_0_19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f4846aa7dd_0_1922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7">
  <p:cSld name="OBJECT_8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4846aa7dd_0_16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f4846aa7dd_0_16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gf4846aa7dd_0_165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f4846aa7dd_0_165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f4846aa7dd_0_1655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/>
          <p:nvPr>
            <p:ph type="title"/>
          </p:nvPr>
        </p:nvSpPr>
        <p:spPr>
          <a:xfrm>
            <a:off x="4025654" y="3205940"/>
            <a:ext cx="4140691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" type="body"/>
          </p:nvPr>
        </p:nvSpPr>
        <p:spPr>
          <a:xfrm>
            <a:off x="925071" y="2583713"/>
            <a:ext cx="10341857" cy="3909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6"/>
          <p:cNvSpPr txBox="1"/>
          <p:nvPr>
            <p:ph idx="12" type="sldNum"/>
          </p:nvPr>
        </p:nvSpPr>
        <p:spPr>
          <a:xfrm>
            <a:off x="11309850" y="0"/>
            <a:ext cx="8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4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4846aa7dd_0_6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f4846aa7dd_0_6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9" name="Google Shape;129;gf4846aa7dd_0_64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f4846aa7dd_0_64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f4846aa7dd_0_641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9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9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9"/>
          <p:cNvSpPr txBox="1"/>
          <p:nvPr>
            <p:ph idx="12" type="sldNum"/>
          </p:nvPr>
        </p:nvSpPr>
        <p:spPr>
          <a:xfrm>
            <a:off x="11027348" y="165600"/>
            <a:ext cx="108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4846aa7dd_0_118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gf4846aa7dd_0_118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gf4846aa7dd_0_118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42" name="Google Shape;142;gf4846aa7dd_0_118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gf4846aa7dd_0_118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44" name="Google Shape;144;gf4846aa7dd_0_11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f4846aa7dd_0_11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f4846aa7dd_0_1184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6">
  <p:cSld name="OBJECT_7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4846aa7dd_0_150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f4846aa7dd_0_150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50" name="Google Shape;150;gf4846aa7dd_0_150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f4846aa7dd_0_150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f4846aa7dd_0_1508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9">
  <p:cSld name="OBJECT_10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738efa72_0_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13d738efa72_0_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56" name="Google Shape;156;g13d738efa72_0_8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13d738efa72_0_8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13d738efa72_0_88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e4a62c9bf_0_185"/>
          <p:cNvSpPr txBox="1"/>
          <p:nvPr>
            <p:ph type="title"/>
          </p:nvPr>
        </p:nvSpPr>
        <p:spPr>
          <a:xfrm>
            <a:off x="4025654" y="3205940"/>
            <a:ext cx="4140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g1de4a62c9bf_0_185"/>
          <p:cNvSpPr txBox="1"/>
          <p:nvPr>
            <p:ph idx="1" type="body"/>
          </p:nvPr>
        </p:nvSpPr>
        <p:spPr>
          <a:xfrm>
            <a:off x="925071" y="2583713"/>
            <a:ext cx="103419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g1de4a62c9bf_0_185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1de4a62c9bf_0_185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g1de4a62c9bf_0_18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g1de4a62c9bf_0_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5074" cy="9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e4a62c9bf_0_181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g1de4a62c9bf_0_181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1de4a62c9bf_0_18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e4a62c9bf_0_192"/>
          <p:cNvSpPr txBox="1"/>
          <p:nvPr>
            <p:ph type="title"/>
          </p:nvPr>
        </p:nvSpPr>
        <p:spPr>
          <a:xfrm>
            <a:off x="4025654" y="3205940"/>
            <a:ext cx="4140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g1de4a62c9bf_0_192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g1de4a62c9bf_0_192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g1de4a62c9bf_0_19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g1de4a62c9bf_0_192"/>
          <p:cNvSpPr/>
          <p:nvPr/>
        </p:nvSpPr>
        <p:spPr>
          <a:xfrm>
            <a:off x="0" y="979731"/>
            <a:ext cx="5742900" cy="67200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g1de4a62c9bf_0_192"/>
          <p:cNvPicPr preferRelativeResize="0"/>
          <p:nvPr/>
        </p:nvPicPr>
        <p:blipFill rotWithShape="1">
          <a:blip r:embed="rId2">
            <a:alphaModFix/>
          </a:blip>
          <a:srcRect b="10482" l="0" r="0" t="0"/>
          <a:stretch/>
        </p:blipFill>
        <p:spPr>
          <a:xfrm>
            <a:off x="1112945" y="267945"/>
            <a:ext cx="2711808" cy="664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TRA – Observatorio de Transparencia Umanizales" id="187" name="Google Shape;187;g1de4a62c9bf_0_192"/>
          <p:cNvPicPr preferRelativeResize="0"/>
          <p:nvPr/>
        </p:nvPicPr>
        <p:blipFill rotWithShape="1">
          <a:blip r:embed="rId3">
            <a:alphaModFix/>
          </a:blip>
          <a:srcRect b="10523" l="0" r="0" t="12267"/>
          <a:stretch/>
        </p:blipFill>
        <p:spPr>
          <a:xfrm>
            <a:off x="0" y="0"/>
            <a:ext cx="1203811" cy="92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de4a62c9bf_0_192"/>
          <p:cNvSpPr/>
          <p:nvPr/>
        </p:nvSpPr>
        <p:spPr>
          <a:xfrm>
            <a:off x="3824754" y="362992"/>
            <a:ext cx="1917900" cy="566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OBJECT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e4a62c9bf_0_20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g1de4a62c9bf_0_20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92" name="Google Shape;192;g1de4a62c9bf_0_20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g1de4a62c9bf_0_20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1de4a62c9bf_0_201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e4a62c9bf_0_20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7" name="Google Shape;197;g1de4a62c9bf_0_20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8" name="Google Shape;198;g1de4a62c9bf_0_207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dd9605bb45_0_407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g1dd9605bb45_0_407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1dd9605bb45_0_407"/>
          <p:cNvSpPr txBox="1"/>
          <p:nvPr/>
        </p:nvSpPr>
        <p:spPr>
          <a:xfrm>
            <a:off x="11270900" y="0"/>
            <a:ext cx="92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b="0" i="0" lang="en-US" sz="2200" u="none" cap="none" strike="noStrike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2200" u="none" cap="none" strike="noStrike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" name="Google Shape;30;g1dd9605bb45_0_407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erpo de texto">
  <p:cSld name="Cuerpo de texto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e4a62c9bf_0_211"/>
          <p:cNvSpPr txBox="1"/>
          <p:nvPr>
            <p:ph type="title"/>
          </p:nvPr>
        </p:nvSpPr>
        <p:spPr>
          <a:xfrm>
            <a:off x="838200" y="128141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FAA"/>
              </a:buClr>
              <a:buSzPts val="3400"/>
              <a:buFont typeface="Arial"/>
              <a:buNone/>
              <a:defRPr sz="3400">
                <a:solidFill>
                  <a:srgbClr val="00AF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g1de4a62c9bf_0_211"/>
          <p:cNvSpPr txBox="1"/>
          <p:nvPr>
            <p:ph idx="1" type="body"/>
          </p:nvPr>
        </p:nvSpPr>
        <p:spPr>
          <a:xfrm>
            <a:off x="838200" y="2606978"/>
            <a:ext cx="105156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g1de4a62c9bf_0_2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g1de4a62c9bf_0_211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OBJECT_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e4a62c9bf_0_2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g1de4a62c9bf_0_2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g1de4a62c9bf_0_2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g1de4a62c9bf_0_2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1de4a62c9bf_0_215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e4a62c9bf_0_221"/>
          <p:cNvSpPr txBox="1"/>
          <p:nvPr>
            <p:ph type="title"/>
          </p:nvPr>
        </p:nvSpPr>
        <p:spPr>
          <a:xfrm>
            <a:off x="4025654" y="3205940"/>
            <a:ext cx="4140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g1de4a62c9bf_0_221"/>
          <p:cNvSpPr txBox="1"/>
          <p:nvPr>
            <p:ph idx="1" type="body"/>
          </p:nvPr>
        </p:nvSpPr>
        <p:spPr>
          <a:xfrm>
            <a:off x="911225" y="2583713"/>
            <a:ext cx="48564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g1de4a62c9bf_0_221"/>
          <p:cNvSpPr txBox="1"/>
          <p:nvPr>
            <p:ph idx="2" type="body"/>
          </p:nvPr>
        </p:nvSpPr>
        <p:spPr>
          <a:xfrm>
            <a:off x="627888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g1de4a62c9bf_0_221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g1de4a62c9bf_0_221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g1de4a62c9bf_0_22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4">
  <p:cSld name="OBJECT_5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e4a62c9bf_0_2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g1de4a62c9bf_0_2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20" name="Google Shape;220;g1de4a62c9bf_0_2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g1de4a62c9bf_0_2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g1de4a62c9bf_0_228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0">
  <p:cSld name="OBJECT_1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e4a62c9bf_0_2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g1de4a62c9bf_0_2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26" name="Google Shape;226;g1de4a62c9bf_0_23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g1de4a62c9bf_0_23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g1de4a62c9bf_0_234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1">
  <p:cSld name="OBJECT_1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e4a62c9bf_0_2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g1de4a62c9bf_0_2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g1de4a62c9bf_0_2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g1de4a62c9bf_0_2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g1de4a62c9bf_0_240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OBJECT_3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e4a62c9bf_0_2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g1de4a62c9bf_0_2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38" name="Google Shape;238;g1de4a62c9bf_0_24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g1de4a62c9bf_0_24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g1de4a62c9bf_0_246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5">
  <p:cSld name="OBJECT_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e4a62c9bf_0_2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g1de4a62c9bf_0_2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44" name="Google Shape;244;g1de4a62c9bf_0_25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g1de4a62c9bf_0_25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g1de4a62c9bf_0_252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8">
  <p:cSld name="OBJECT_9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e4a62c9bf_0_2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g1de4a62c9bf_0_2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50" name="Google Shape;250;g1de4a62c9bf_0_25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g1de4a62c9bf_0_25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g1de4a62c9bf_0_258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7">
  <p:cSld name="OBJECT_8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de4a62c9bf_0_2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g1de4a62c9bf_0_2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56" name="Google Shape;256;g1de4a62c9bf_0_26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g1de4a62c9bf_0_26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g1de4a62c9bf_0_264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2">
  <p:cSld name="OBJECT_16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de4a62c9bf_0_8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g1de4a62c9bf_0_8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g1de4a62c9bf_0_8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1de4a62c9bf_0_8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g1de4a62c9bf_0_822"/>
          <p:cNvSpPr txBox="1"/>
          <p:nvPr>
            <p:ph idx="12" type="sldNum"/>
          </p:nvPr>
        </p:nvSpPr>
        <p:spPr>
          <a:xfrm>
            <a:off x="8610600" y="6356350"/>
            <a:ext cx="274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2">
  <p:cSld name="OBJECT_13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e4a62c9bf_0_270"/>
          <p:cNvSpPr txBox="1"/>
          <p:nvPr>
            <p:ph type="title"/>
          </p:nvPr>
        </p:nvSpPr>
        <p:spPr>
          <a:xfrm>
            <a:off x="838200" y="837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g1de4a62c9bf_0_270"/>
          <p:cNvSpPr txBox="1"/>
          <p:nvPr>
            <p:ph idx="1" type="body"/>
          </p:nvPr>
        </p:nvSpPr>
        <p:spPr>
          <a:xfrm>
            <a:off x="838200" y="21629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g1de4a62c9bf_0_27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ormorant Light"/>
                <a:ea typeface="Cormorant Light"/>
                <a:cs typeface="Cormorant Light"/>
                <a:sym typeface="Cormoran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g1de4a62c9bf_0_270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4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e4a62c9bf_0_2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g1de4a62c9bf_0_27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67" name="Google Shape;267;g1de4a62c9bf_0_27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g1de4a62c9bf_0_27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g1de4a62c9bf_0_274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e4a62c9bf_0_280"/>
          <p:cNvSpPr txBox="1"/>
          <p:nvPr>
            <p:ph type="ctrTitle"/>
          </p:nvPr>
        </p:nvSpPr>
        <p:spPr>
          <a:xfrm>
            <a:off x="914400" y="2125980"/>
            <a:ext cx="103632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g1de4a62c9bf_0_280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g1de4a62c9bf_0_280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g1de4a62c9bf_0_280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g1de4a62c9bf_0_28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de4a62c9bf_0_28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g1de4a62c9bf_0_28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9" name="Google Shape;279;g1de4a62c9bf_0_28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80" name="Google Shape;280;g1de4a62c9bf_0_28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1" name="Google Shape;281;g1de4a62c9bf_0_28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82" name="Google Shape;282;g1de4a62c9bf_0_28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g1de4a62c9bf_0_28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g1de4a62c9bf_0_286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6">
  <p:cSld name="OBJECT_7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e4a62c9bf_0_2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g1de4a62c9bf_0_29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88" name="Google Shape;288;g1de4a62c9bf_0_29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g1de4a62c9bf_0_29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g1de4a62c9bf_0_295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9">
  <p:cSld name="OBJECT_10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e4a62c9bf_0_30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g1de4a62c9bf_0_30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94" name="Google Shape;294;g1de4a62c9bf_0_30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g1de4a62c9bf_0_30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g1de4a62c9bf_0_301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3">
  <p:cSld name="OBJECT_14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e4a62c9bf_0_3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g1de4a62c9bf_0_3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00" name="Google Shape;300;g1de4a62c9bf_0_30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g1de4a62c9bf_0_30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g1de4a62c9bf_0_307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4">
  <p:cSld name="OBJECT_15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dd9605bb45_0_400"/>
          <p:cNvSpPr txBox="1"/>
          <p:nvPr>
            <p:ph type="title"/>
          </p:nvPr>
        </p:nvSpPr>
        <p:spPr>
          <a:xfrm>
            <a:off x="657225" y="4995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1dd9605bb45_0_400"/>
          <p:cNvSpPr txBox="1"/>
          <p:nvPr>
            <p:ph idx="1" type="body"/>
          </p:nvPr>
        </p:nvSpPr>
        <p:spPr>
          <a:xfrm>
            <a:off x="676275" y="1993393"/>
            <a:ext cx="10753500" cy="3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g1dd9605bb45_0_400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g1dd9605bb45_0_400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1dd9605bb45_0_400"/>
          <p:cNvSpPr txBox="1"/>
          <p:nvPr>
            <p:ph idx="12" type="sldNum"/>
          </p:nvPr>
        </p:nvSpPr>
        <p:spPr>
          <a:xfrm>
            <a:off x="8721591" y="5829748"/>
            <a:ext cx="292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1dd9605bb45_0_400"/>
          <p:cNvSpPr txBox="1"/>
          <p:nvPr/>
        </p:nvSpPr>
        <p:spPr>
          <a:xfrm>
            <a:off x="11280500" y="0"/>
            <a:ext cx="91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2400" u="none" cap="none" strike="noStrike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3">
  <p:cSld name="OBJECT_14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dc41964893_0_1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g1dc41964893_0_1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g1dc41964893_0_16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1dc41964893_0_16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1dc41964893_0_169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/>
          <p:nvPr>
            <p:ph type="title"/>
          </p:nvPr>
        </p:nvSpPr>
        <p:spPr>
          <a:xfrm>
            <a:off x="4025654" y="3205940"/>
            <a:ext cx="4140691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7"/>
          <p:cNvSpPr txBox="1"/>
          <p:nvPr>
            <p:ph idx="12" type="sldNum"/>
          </p:nvPr>
        </p:nvSpPr>
        <p:spPr>
          <a:xfrm>
            <a:off x="11116727" y="126650"/>
            <a:ext cx="76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47"/>
          <p:cNvSpPr/>
          <p:nvPr/>
        </p:nvSpPr>
        <p:spPr>
          <a:xfrm>
            <a:off x="0" y="979731"/>
            <a:ext cx="5742757" cy="67061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OBJECT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4846aa7dd_0_3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f4846aa7dd_0_3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gf4846aa7dd_0_3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f4846aa7dd_0_3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f4846aa7dd_0_329"/>
          <p:cNvSpPr txBox="1"/>
          <p:nvPr>
            <p:ph idx="12" type="sldNum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d738efa72_0_77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" name="Google Shape;64;g13d738efa72_0_77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5" name="Google Shape;65;g13d738efa72_0_774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/>
          <p:nvPr/>
        </p:nvSpPr>
        <p:spPr>
          <a:xfrm>
            <a:off x="9377361" y="6415087"/>
            <a:ext cx="2814955" cy="443230"/>
          </a:xfrm>
          <a:custGeom>
            <a:rect b="b" l="l" r="r" t="t"/>
            <a:pathLst>
              <a:path extrusionOk="0" h="443229" w="2814954">
                <a:moveTo>
                  <a:pt x="0" y="0"/>
                </a:moveTo>
                <a:lnTo>
                  <a:pt x="2814636" y="0"/>
                </a:lnTo>
                <a:lnTo>
                  <a:pt x="2814636" y="442912"/>
                </a:lnTo>
                <a:lnTo>
                  <a:pt x="0" y="442912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4"/>
          <p:cNvSpPr/>
          <p:nvPr/>
        </p:nvSpPr>
        <p:spPr>
          <a:xfrm>
            <a:off x="0" y="1725611"/>
            <a:ext cx="243204" cy="5132705"/>
          </a:xfrm>
          <a:custGeom>
            <a:rect b="b" l="l" r="r" t="t"/>
            <a:pathLst>
              <a:path extrusionOk="0" h="5132705" w="243204">
                <a:moveTo>
                  <a:pt x="0" y="0"/>
                </a:moveTo>
                <a:lnTo>
                  <a:pt x="242886" y="0"/>
                </a:lnTo>
                <a:lnTo>
                  <a:pt x="242886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44"/>
          <p:cNvSpPr/>
          <p:nvPr/>
        </p:nvSpPr>
        <p:spPr>
          <a:xfrm>
            <a:off x="9501186" y="6510336"/>
            <a:ext cx="252729" cy="252729"/>
          </a:xfrm>
          <a:custGeom>
            <a:rect b="b" l="l" r="r" t="t"/>
            <a:pathLst>
              <a:path extrusionOk="0" h="252729" w="252729">
                <a:moveTo>
                  <a:pt x="0" y="0"/>
                </a:moveTo>
                <a:lnTo>
                  <a:pt x="252411" y="0"/>
                </a:lnTo>
                <a:lnTo>
                  <a:pt x="252411" y="252412"/>
                </a:lnTo>
                <a:lnTo>
                  <a:pt x="0" y="252412"/>
                </a:lnTo>
                <a:lnTo>
                  <a:pt x="0" y="0"/>
                </a:lnTo>
                <a:close/>
              </a:path>
            </a:pathLst>
          </a:custGeom>
          <a:solidFill>
            <a:srgbClr val="FCDE6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44"/>
          <p:cNvSpPr txBox="1"/>
          <p:nvPr>
            <p:ph type="title"/>
          </p:nvPr>
        </p:nvSpPr>
        <p:spPr>
          <a:xfrm>
            <a:off x="4025654" y="3205940"/>
            <a:ext cx="4140691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none" cap="none" strike="noStrike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4"/>
          <p:cNvSpPr txBox="1"/>
          <p:nvPr>
            <p:ph idx="1" type="body"/>
          </p:nvPr>
        </p:nvSpPr>
        <p:spPr>
          <a:xfrm>
            <a:off x="925071" y="2583713"/>
            <a:ext cx="10341857" cy="3909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4"/>
          <p:cNvSpPr txBox="1"/>
          <p:nvPr>
            <p:ph idx="12" type="sldNum"/>
          </p:nvPr>
        </p:nvSpPr>
        <p:spPr>
          <a:xfrm>
            <a:off x="9278453" y="-10"/>
            <a:ext cx="280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44"/>
          <p:cNvSpPr/>
          <p:nvPr/>
        </p:nvSpPr>
        <p:spPr>
          <a:xfrm>
            <a:off x="0" y="979725"/>
            <a:ext cx="993600" cy="67200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25074" cy="9250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e4a62c9bf_0_171"/>
          <p:cNvSpPr/>
          <p:nvPr/>
        </p:nvSpPr>
        <p:spPr>
          <a:xfrm>
            <a:off x="9377361" y="6415087"/>
            <a:ext cx="2814954" cy="443229"/>
          </a:xfrm>
          <a:custGeom>
            <a:rect b="b" l="l" r="r" t="t"/>
            <a:pathLst>
              <a:path extrusionOk="0" h="443229" w="2814954">
                <a:moveTo>
                  <a:pt x="0" y="0"/>
                </a:moveTo>
                <a:lnTo>
                  <a:pt x="2814636" y="0"/>
                </a:lnTo>
                <a:lnTo>
                  <a:pt x="2814636" y="442912"/>
                </a:lnTo>
                <a:lnTo>
                  <a:pt x="0" y="442912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de4a62c9bf_0_171"/>
          <p:cNvSpPr/>
          <p:nvPr/>
        </p:nvSpPr>
        <p:spPr>
          <a:xfrm>
            <a:off x="0" y="1725611"/>
            <a:ext cx="243204" cy="5132705"/>
          </a:xfrm>
          <a:custGeom>
            <a:rect b="b" l="l" r="r" t="t"/>
            <a:pathLst>
              <a:path extrusionOk="0" h="5132705" w="243204">
                <a:moveTo>
                  <a:pt x="0" y="0"/>
                </a:moveTo>
                <a:lnTo>
                  <a:pt x="242886" y="0"/>
                </a:lnTo>
                <a:lnTo>
                  <a:pt x="242886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de4a62c9bf_0_171"/>
          <p:cNvSpPr/>
          <p:nvPr/>
        </p:nvSpPr>
        <p:spPr>
          <a:xfrm>
            <a:off x="9501186" y="6510336"/>
            <a:ext cx="252729" cy="252729"/>
          </a:xfrm>
          <a:custGeom>
            <a:rect b="b" l="l" r="r" t="t"/>
            <a:pathLst>
              <a:path extrusionOk="0" h="252729" w="252729">
                <a:moveTo>
                  <a:pt x="0" y="0"/>
                </a:moveTo>
                <a:lnTo>
                  <a:pt x="252411" y="0"/>
                </a:lnTo>
                <a:lnTo>
                  <a:pt x="252411" y="252412"/>
                </a:lnTo>
                <a:lnTo>
                  <a:pt x="0" y="252412"/>
                </a:lnTo>
                <a:lnTo>
                  <a:pt x="0" y="0"/>
                </a:lnTo>
                <a:close/>
              </a:path>
            </a:pathLst>
          </a:custGeom>
          <a:solidFill>
            <a:srgbClr val="FCDE6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de4a62c9bf_0_171"/>
          <p:cNvSpPr txBox="1"/>
          <p:nvPr>
            <p:ph type="title"/>
          </p:nvPr>
        </p:nvSpPr>
        <p:spPr>
          <a:xfrm>
            <a:off x="4025654" y="3205940"/>
            <a:ext cx="4140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none" cap="none" strike="noStrike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g1de4a62c9bf_0_171"/>
          <p:cNvSpPr txBox="1"/>
          <p:nvPr>
            <p:ph idx="1" type="body"/>
          </p:nvPr>
        </p:nvSpPr>
        <p:spPr>
          <a:xfrm>
            <a:off x="925071" y="2583713"/>
            <a:ext cx="103419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g1de4a62c9bf_0_171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g1de4a62c9bf_0_171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g1de4a62c9bf_0_17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g1de4a62c9bf_0_171"/>
          <p:cNvSpPr/>
          <p:nvPr/>
        </p:nvSpPr>
        <p:spPr>
          <a:xfrm>
            <a:off x="0" y="979725"/>
            <a:ext cx="993600" cy="67200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lab.research.google.com/drive/1V-04IBpAmfEl4zptO_41KgzkhqmjmsMN?usp=sharing" TargetMode="External"/><Relationship Id="rId4" Type="http://schemas.openxmlformats.org/officeDocument/2006/relationships/hyperlink" Target="https://console.cloud.google.com/" TargetMode="External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Kuj5zuZcIss&amp;list=PL9OdJOcSprk1Ldh3agy7HYzhglc2irEol" TargetMode="External"/><Relationship Id="rId4" Type="http://schemas.openxmlformats.org/officeDocument/2006/relationships/hyperlink" Target="https://www.atlassian.com/es/microservices/microservices-architecture/microservices-vs-monolith" TargetMode="External"/><Relationship Id="rId9" Type="http://schemas.openxmlformats.org/officeDocument/2006/relationships/hyperlink" Target="https://devskiller.com/es/python-developer-salario/" TargetMode="External"/><Relationship Id="rId5" Type="http://schemas.openxmlformats.org/officeDocument/2006/relationships/hyperlink" Target="https://virtual.ucaldas.edu.co/pluginfile.php/383194/mod_folder/content/0/IS-Guia-RolesBolsillo.pdf" TargetMode="External"/><Relationship Id="rId6" Type="http://schemas.openxmlformats.org/officeDocument/2006/relationships/hyperlink" Target="https://manilarecruitment.com/manila-recruitment-articles-advice/anatomy-skilled-software-engineer-infographic/" TargetMode="External"/><Relationship Id="rId7" Type="http://schemas.openxmlformats.org/officeDocument/2006/relationships/hyperlink" Target="https://octoverse.github.com/2022/top-programming-languages" TargetMode="External"/><Relationship Id="rId8" Type="http://schemas.openxmlformats.org/officeDocument/2006/relationships/hyperlink" Target="https://www.yeeply.com/blog/lenguajes-programacion-preferidos-desarrolladores-2022/" TargetMode="External"/><Relationship Id="rId11" Type="http://schemas.openxmlformats.org/officeDocument/2006/relationships/hyperlink" Target="https://www.youtube.com/watch?v=D0qY6T7Gm64" TargetMode="External"/><Relationship Id="rId10" Type="http://schemas.openxmlformats.org/officeDocument/2006/relationships/hyperlink" Target="https://www.youtube.com/watch?v=9lMYuVAHywo" TargetMode="External"/><Relationship Id="rId12" Type="http://schemas.openxmlformats.org/officeDocument/2006/relationships/hyperlink" Target="https://www.youtube.com/watch?v=HPPQlajVl30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Jef7HgGF_Nk" TargetMode="External"/><Relationship Id="rId4" Type="http://schemas.openxmlformats.org/officeDocument/2006/relationships/hyperlink" Target="https://www.youtube.com/watch?v=eeowA1ctOBo" TargetMode="External"/><Relationship Id="rId9" Type="http://schemas.openxmlformats.org/officeDocument/2006/relationships/hyperlink" Target="https://www.ivarjacobson.com/files/field_iji_file/article/use_case_2.0_-_spanish_translation.pdf" TargetMode="External"/><Relationship Id="rId5" Type="http://schemas.openxmlformats.org/officeDocument/2006/relationships/hyperlink" Target="https://www.youtube.com/watch?v=Yose1iN_Fto" TargetMode="External"/><Relationship Id="rId6" Type="http://schemas.openxmlformats.org/officeDocument/2006/relationships/hyperlink" Target="https://www.youtube.com/watch?v=JLWOutV20R0&amp;t=499s" TargetMode="External"/><Relationship Id="rId7" Type="http://schemas.openxmlformats.org/officeDocument/2006/relationships/hyperlink" Target="https://www.youtube.com/watch?v=uyIsVUvnkWs" TargetMode="External"/><Relationship Id="rId8" Type="http://schemas.openxmlformats.org/officeDocument/2006/relationships/hyperlink" Target="https://www.youtube.com/watch?v=LYtiZ9rNH9Q" TargetMode="External"/><Relationship Id="rId11" Type="http://schemas.openxmlformats.org/officeDocument/2006/relationships/hyperlink" Target="https://scrum.mx/informate/historias-de-usuario" TargetMode="External"/><Relationship Id="rId10" Type="http://schemas.openxmlformats.org/officeDocument/2006/relationships/hyperlink" Target="https://www.atlassian.com/es/agile/project-management/user-stories" TargetMode="External"/><Relationship Id="rId13" Type="http://schemas.openxmlformats.org/officeDocument/2006/relationships/hyperlink" Target="https://www.scrummanager.com/files/scrum_manager_historias_usuario.pdf" TargetMode="External"/><Relationship Id="rId12" Type="http://schemas.openxmlformats.org/officeDocument/2006/relationships/hyperlink" Target="https://www.itdo.com/blog/que-son-las-historias-de-usuario/" TargetMode="External"/><Relationship Id="rId15" Type="http://schemas.openxmlformats.org/officeDocument/2006/relationships/hyperlink" Target="https://www.digite.com/es/agile/historias-de-usuarios/" TargetMode="External"/><Relationship Id="rId14" Type="http://schemas.openxmlformats.org/officeDocument/2006/relationships/hyperlink" Target="https://www.digite.com/es/agile/historias-de-usuarios/" TargetMode="External"/><Relationship Id="rId16" Type="http://schemas.openxmlformats.org/officeDocument/2006/relationships/hyperlink" Target="https://youtu.be/EuBhRXZHwD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48.png"/><Relationship Id="rId5" Type="http://schemas.openxmlformats.org/officeDocument/2006/relationships/image" Target="../media/image62.png"/><Relationship Id="rId6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ocs.google.com/document/d/1fWkPzBeTk3yoc-I-KkYqUDwWPNl2DG_rx6VQQ2U39YQ/edit?usp=sharing" TargetMode="External"/><Relationship Id="rId4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hyperlink" Target="https://docs.google.com/document/d/1Ysb0QUI3pAskILrTrM7xcLeR7znuq_fmUD7Stg3lvlA/edit?usp=sharing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44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"/>
          <p:cNvSpPr/>
          <p:nvPr/>
        </p:nvSpPr>
        <p:spPr>
          <a:xfrm>
            <a:off x="4665662" y="5356225"/>
            <a:ext cx="7526655" cy="1501775"/>
          </a:xfrm>
          <a:custGeom>
            <a:rect b="b" l="l" r="r" t="t"/>
            <a:pathLst>
              <a:path extrusionOk="0" h="1501775" w="7526655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"/>
          <p:cNvSpPr/>
          <p:nvPr/>
        </p:nvSpPr>
        <p:spPr>
          <a:xfrm>
            <a:off x="0" y="1725611"/>
            <a:ext cx="1389380" cy="5132705"/>
          </a:xfrm>
          <a:custGeom>
            <a:rect b="b" l="l" r="r" t="t"/>
            <a:pathLst>
              <a:path extrusionOk="0" h="5132705" w="1389380">
                <a:moveTo>
                  <a:pt x="0" y="0"/>
                </a:moveTo>
                <a:lnTo>
                  <a:pt x="1389061" y="0"/>
                </a:lnTo>
                <a:lnTo>
                  <a:pt x="1389061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"/>
          <p:cNvSpPr/>
          <p:nvPr/>
        </p:nvSpPr>
        <p:spPr>
          <a:xfrm>
            <a:off x="3124200" y="1725611"/>
            <a:ext cx="9067800" cy="344805"/>
          </a:xfrm>
          <a:custGeom>
            <a:rect b="b" l="l" r="r" t="t"/>
            <a:pathLst>
              <a:path extrusionOk="0" h="344805" w="9067800">
                <a:moveTo>
                  <a:pt x="0" y="0"/>
                </a:moveTo>
                <a:lnTo>
                  <a:pt x="9067799" y="0"/>
                </a:lnTo>
                <a:lnTo>
                  <a:pt x="9067799" y="344486"/>
                </a:lnTo>
                <a:lnTo>
                  <a:pt x="0" y="344486"/>
                </a:lnTo>
                <a:lnTo>
                  <a:pt x="0" y="0"/>
                </a:lnTo>
                <a:close/>
              </a:path>
            </a:pathLst>
          </a:custGeom>
          <a:solidFill>
            <a:srgbClr val="9BDA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"/>
          <p:cNvSpPr/>
          <p:nvPr/>
        </p:nvSpPr>
        <p:spPr>
          <a:xfrm>
            <a:off x="4868862" y="5551487"/>
            <a:ext cx="386080" cy="384175"/>
          </a:xfrm>
          <a:custGeom>
            <a:rect b="b" l="l" r="r" t="t"/>
            <a:pathLst>
              <a:path extrusionOk="0" h="384175" w="386079">
                <a:moveTo>
                  <a:pt x="0" y="0"/>
                </a:moveTo>
                <a:lnTo>
                  <a:pt x="385762" y="0"/>
                </a:lnTo>
                <a:lnTo>
                  <a:pt x="385762" y="384174"/>
                </a:lnTo>
                <a:lnTo>
                  <a:pt x="0" y="384174"/>
                </a:lnTo>
                <a:lnTo>
                  <a:pt x="0" y="0"/>
                </a:lnTo>
                <a:close/>
              </a:path>
            </a:pathLst>
          </a:custGeom>
          <a:solidFill>
            <a:srgbClr val="FCDE6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526" y="2136524"/>
            <a:ext cx="2584950" cy="25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"/>
          <p:cNvSpPr txBox="1"/>
          <p:nvPr/>
        </p:nvSpPr>
        <p:spPr>
          <a:xfrm>
            <a:off x="0" y="248475"/>
            <a:ext cx="1219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rPr>
              <a:t>Desarrollo de software II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"/>
          <p:cNvSpPr txBox="1"/>
          <p:nvPr>
            <p:ph idx="12" type="sldNum"/>
          </p:nvPr>
        </p:nvSpPr>
        <p:spPr>
          <a:xfrm>
            <a:off x="11105275" y="116900"/>
            <a:ext cx="90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df43fbaed_0_16"/>
          <p:cNvSpPr txBox="1"/>
          <p:nvPr>
            <p:ph idx="4294967295" type="title"/>
          </p:nvPr>
        </p:nvSpPr>
        <p:spPr>
          <a:xfrm>
            <a:off x="1239025" y="527125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Motores de bases de datos</a:t>
            </a:r>
            <a:endParaRPr/>
          </a:p>
        </p:txBody>
      </p:sp>
      <p:pic>
        <p:nvPicPr>
          <p:cNvPr id="385" name="Google Shape;385;g1ddf43fbaed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437" y="1432600"/>
            <a:ext cx="8803127" cy="43867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ddf43fbaed_0_16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df43fbaed_0_20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Motores de bases de datos</a:t>
            </a:r>
            <a:endParaRPr/>
          </a:p>
        </p:txBody>
      </p:sp>
      <p:pic>
        <p:nvPicPr>
          <p:cNvPr id="392" name="Google Shape;392;g1ddf43fbaed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63" y="938400"/>
            <a:ext cx="10249333" cy="57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ddf43fbaed_0_20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de4a62c9bf_0_165"/>
          <p:cNvSpPr txBox="1"/>
          <p:nvPr>
            <p:ph type="title"/>
          </p:nvPr>
        </p:nvSpPr>
        <p:spPr>
          <a:xfrm>
            <a:off x="1793700" y="518825"/>
            <a:ext cx="860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¡Manos a la obra!... Programemos un rato</a:t>
            </a:r>
            <a:endParaRPr/>
          </a:p>
        </p:txBody>
      </p:sp>
      <p:sp>
        <p:nvSpPr>
          <p:cNvPr id="399" name="Google Shape;399;g1de4a62c9bf_0_165"/>
          <p:cNvSpPr txBox="1"/>
          <p:nvPr/>
        </p:nvSpPr>
        <p:spPr>
          <a:xfrm>
            <a:off x="4115550" y="5529450"/>
            <a:ext cx="396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Clase repaso Base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enlace al gooleCloud para registrarse y reclamar los 300 dolares en servicios: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https://console.cloud.google.com/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g1de4a62c9bf_0_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3888" y="1860325"/>
            <a:ext cx="7844214" cy="34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de4a62c9bf_0_16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dd6e81bcb6_0_1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1dd6e81bcb6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7875" y="2563887"/>
            <a:ext cx="4016226" cy="40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dd6e81bcb6_0_12"/>
          <p:cNvSpPr txBox="1"/>
          <p:nvPr/>
        </p:nvSpPr>
        <p:spPr>
          <a:xfrm>
            <a:off x="199650" y="0"/>
            <a:ext cx="1179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7B7B7B"/>
                </a:solidFill>
                <a:latin typeface="Roboto Thin"/>
                <a:ea typeface="Roboto Thin"/>
                <a:cs typeface="Roboto Thin"/>
                <a:sym typeface="Roboto Thin"/>
              </a:rPr>
              <a:t>GRACIAS</a:t>
            </a:r>
            <a:endParaRPr b="0" i="0" sz="7200" u="none" cap="none" strike="noStrike">
              <a:solidFill>
                <a:srgbClr val="7B7B7B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7B7B7B"/>
                </a:solidFill>
                <a:latin typeface="Roboto Thin"/>
                <a:ea typeface="Roboto Thin"/>
                <a:cs typeface="Roboto Thin"/>
                <a:sym typeface="Roboto Thin"/>
              </a:rPr>
              <a:t>Nos vemos la próxima clase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dd6e81bcb6_0_12"/>
          <p:cNvSpPr txBox="1"/>
          <p:nvPr>
            <p:ph idx="12" type="sldNum"/>
          </p:nvPr>
        </p:nvSpPr>
        <p:spPr>
          <a:xfrm>
            <a:off x="11105275" y="116900"/>
            <a:ext cx="90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dd6e81bcb6_0_620"/>
          <p:cNvSpPr/>
          <p:nvPr/>
        </p:nvSpPr>
        <p:spPr>
          <a:xfrm>
            <a:off x="4665662" y="5356225"/>
            <a:ext cx="7526655" cy="1501775"/>
          </a:xfrm>
          <a:custGeom>
            <a:rect b="b" l="l" r="r" t="t"/>
            <a:pathLst>
              <a:path extrusionOk="0" h="1501775" w="7526655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1dd6e81bcb6_0_620"/>
          <p:cNvSpPr/>
          <p:nvPr/>
        </p:nvSpPr>
        <p:spPr>
          <a:xfrm>
            <a:off x="0" y="1725611"/>
            <a:ext cx="1389380" cy="5132705"/>
          </a:xfrm>
          <a:custGeom>
            <a:rect b="b" l="l" r="r" t="t"/>
            <a:pathLst>
              <a:path extrusionOk="0" h="5132705" w="1389380">
                <a:moveTo>
                  <a:pt x="0" y="0"/>
                </a:moveTo>
                <a:lnTo>
                  <a:pt x="1389061" y="0"/>
                </a:lnTo>
                <a:lnTo>
                  <a:pt x="1389061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dd6e81bcb6_0_620"/>
          <p:cNvSpPr/>
          <p:nvPr/>
        </p:nvSpPr>
        <p:spPr>
          <a:xfrm>
            <a:off x="3124200" y="1725611"/>
            <a:ext cx="9067800" cy="344805"/>
          </a:xfrm>
          <a:custGeom>
            <a:rect b="b" l="l" r="r" t="t"/>
            <a:pathLst>
              <a:path extrusionOk="0" h="344805" w="9067800">
                <a:moveTo>
                  <a:pt x="0" y="0"/>
                </a:moveTo>
                <a:lnTo>
                  <a:pt x="9067799" y="0"/>
                </a:lnTo>
                <a:lnTo>
                  <a:pt x="9067799" y="344486"/>
                </a:lnTo>
                <a:lnTo>
                  <a:pt x="0" y="344486"/>
                </a:lnTo>
                <a:lnTo>
                  <a:pt x="0" y="0"/>
                </a:lnTo>
                <a:close/>
              </a:path>
            </a:pathLst>
          </a:custGeom>
          <a:solidFill>
            <a:srgbClr val="9BDA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dd6e81bcb6_0_620"/>
          <p:cNvSpPr/>
          <p:nvPr/>
        </p:nvSpPr>
        <p:spPr>
          <a:xfrm>
            <a:off x="4868862" y="5551487"/>
            <a:ext cx="386079" cy="384175"/>
          </a:xfrm>
          <a:custGeom>
            <a:rect b="b" l="l" r="r" t="t"/>
            <a:pathLst>
              <a:path extrusionOk="0" h="384175" w="386079">
                <a:moveTo>
                  <a:pt x="0" y="0"/>
                </a:moveTo>
                <a:lnTo>
                  <a:pt x="385762" y="0"/>
                </a:lnTo>
                <a:lnTo>
                  <a:pt x="385762" y="384174"/>
                </a:lnTo>
                <a:lnTo>
                  <a:pt x="0" y="384174"/>
                </a:lnTo>
                <a:lnTo>
                  <a:pt x="0" y="0"/>
                </a:lnTo>
                <a:close/>
              </a:path>
            </a:pathLst>
          </a:custGeom>
          <a:solidFill>
            <a:srgbClr val="FCDE6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1dd6e81bcb6_0_620"/>
          <p:cNvSpPr txBox="1"/>
          <p:nvPr/>
        </p:nvSpPr>
        <p:spPr>
          <a:xfrm>
            <a:off x="0" y="248475"/>
            <a:ext cx="1219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AEAA"/>
                </a:solidFill>
                <a:latin typeface="Arial"/>
                <a:ea typeface="Arial"/>
                <a:cs typeface="Arial"/>
                <a:sym typeface="Arial"/>
              </a:rPr>
              <a:t>¡Recursos Extra!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g1dd6e81bcb6_0_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4101" y="2070425"/>
            <a:ext cx="5272931" cy="3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dd6e81bcb6_0_620"/>
          <p:cNvSpPr txBox="1"/>
          <p:nvPr>
            <p:ph idx="12" type="sldNum"/>
          </p:nvPr>
        </p:nvSpPr>
        <p:spPr>
          <a:xfrm>
            <a:off x="11105275" y="116900"/>
            <a:ext cx="90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g1de4a62c9bf_0_651"/>
          <p:cNvGrpSpPr/>
          <p:nvPr/>
        </p:nvGrpSpPr>
        <p:grpSpPr>
          <a:xfrm>
            <a:off x="1141075" y="267979"/>
            <a:ext cx="10935494" cy="6108666"/>
            <a:chOff x="4831" y="288346"/>
            <a:chExt cx="10984926" cy="5492417"/>
          </a:xfrm>
        </p:grpSpPr>
        <p:sp>
          <p:nvSpPr>
            <p:cNvPr id="426" name="Google Shape;426;g1de4a62c9bf_0_651"/>
            <p:cNvSpPr/>
            <p:nvPr/>
          </p:nvSpPr>
          <p:spPr>
            <a:xfrm>
              <a:off x="4831" y="288346"/>
              <a:ext cx="2112600" cy="1267500"/>
            </a:xfrm>
            <a:prstGeom prst="roundRect">
              <a:avLst>
                <a:gd fmla="val 10000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1de4a62c9bf_0_651"/>
            <p:cNvSpPr txBox="1"/>
            <p:nvPr/>
          </p:nvSpPr>
          <p:spPr>
            <a:xfrm>
              <a:off x="41954" y="325469"/>
              <a:ext cx="20382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 al desarrollo de software en equipo: </a:t>
              </a:r>
              <a:r>
                <a:rPr b="1" i="0" lang="en-US" sz="14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https://www.youtube.com/watch?v=Kuj5zuZcIss&amp;list=PL9OdJOcSprk1Ldh3agy7HYzhglc2irEol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g1de4a62c9bf_0_651"/>
            <p:cNvSpPr/>
            <p:nvPr/>
          </p:nvSpPr>
          <p:spPr>
            <a:xfrm>
              <a:off x="2303186" y="660138"/>
              <a:ext cx="447900" cy="5238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599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1de4a62c9bf_0_651"/>
            <p:cNvSpPr txBox="1"/>
            <p:nvPr/>
          </p:nvSpPr>
          <p:spPr>
            <a:xfrm>
              <a:off x="2303186" y="764916"/>
              <a:ext cx="313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t/>
              </a:r>
              <a:endPara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1de4a62c9bf_0_651"/>
            <p:cNvSpPr/>
            <p:nvPr/>
          </p:nvSpPr>
          <p:spPr>
            <a:xfrm>
              <a:off x="2962273" y="288346"/>
              <a:ext cx="2112600" cy="1267500"/>
            </a:xfrm>
            <a:prstGeom prst="roundRect">
              <a:avLst>
                <a:gd fmla="val 10000" name="adj"/>
              </a:avLst>
            </a:prstGeom>
            <a:solidFill>
              <a:srgbClr val="56B0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1de4a62c9bf_0_651"/>
            <p:cNvSpPr txBox="1"/>
            <p:nvPr/>
          </p:nvSpPr>
          <p:spPr>
            <a:xfrm>
              <a:off x="2999396" y="325469"/>
              <a:ext cx="20382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Arquitectura monolítica vs servicios: </a:t>
              </a:r>
              <a:r>
                <a:rPr b="1" i="0" lang="en-US" sz="14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Comparación entre la arquitectura monolítica y la arquitectura de microservicios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g1de4a62c9bf_0_651"/>
            <p:cNvSpPr/>
            <p:nvPr/>
          </p:nvSpPr>
          <p:spPr>
            <a:xfrm>
              <a:off x="5260628" y="660138"/>
              <a:ext cx="447900" cy="5238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56B2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1de4a62c9bf_0_651"/>
            <p:cNvSpPr txBox="1"/>
            <p:nvPr/>
          </p:nvSpPr>
          <p:spPr>
            <a:xfrm>
              <a:off x="5260628" y="764916"/>
              <a:ext cx="313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t/>
              </a:r>
              <a:endPara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g1de4a62c9bf_0_651"/>
            <p:cNvSpPr/>
            <p:nvPr/>
          </p:nvSpPr>
          <p:spPr>
            <a:xfrm>
              <a:off x="5919715" y="288346"/>
              <a:ext cx="2112600" cy="1267500"/>
            </a:xfrm>
            <a:prstGeom prst="roundRect">
              <a:avLst>
                <a:gd fmla="val 10000" name="adj"/>
              </a:avLst>
            </a:prstGeom>
            <a:solidFill>
              <a:srgbClr val="53C5C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1de4a62c9bf_0_651"/>
            <p:cNvSpPr txBox="1"/>
            <p:nvPr/>
          </p:nvSpPr>
          <p:spPr>
            <a:xfrm>
              <a:off x="5956838" y="325469"/>
              <a:ext cx="20382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Roles del equipo: </a:t>
              </a:r>
              <a:r>
                <a:rPr b="1" i="0" lang="en-US" sz="14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ROLES DE BOLSILLO (ucaldas.edu.co)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g1de4a62c9bf_0_651"/>
            <p:cNvSpPr/>
            <p:nvPr/>
          </p:nvSpPr>
          <p:spPr>
            <a:xfrm>
              <a:off x="8218070" y="660138"/>
              <a:ext cx="447900" cy="5238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52CB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1de4a62c9bf_0_651"/>
            <p:cNvSpPr txBox="1"/>
            <p:nvPr/>
          </p:nvSpPr>
          <p:spPr>
            <a:xfrm>
              <a:off x="8218070" y="764916"/>
              <a:ext cx="313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t/>
              </a:r>
              <a:endPara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g1de4a62c9bf_0_651"/>
            <p:cNvSpPr/>
            <p:nvPr/>
          </p:nvSpPr>
          <p:spPr>
            <a:xfrm>
              <a:off x="8877157" y="288346"/>
              <a:ext cx="2112600" cy="1267500"/>
            </a:xfrm>
            <a:prstGeom prst="roundRect">
              <a:avLst>
                <a:gd fmla="val 10000" name="adj"/>
              </a:avLst>
            </a:prstGeom>
            <a:solidFill>
              <a:srgbClr val="50C9B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1de4a62c9bf_0_651"/>
            <p:cNvSpPr txBox="1"/>
            <p:nvPr/>
          </p:nvSpPr>
          <p:spPr>
            <a:xfrm>
              <a:off x="8914280" y="325469"/>
              <a:ext cx="20382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Anatomía de un Ingeniero de software con habilidad: </a:t>
              </a:r>
              <a:r>
                <a:rPr b="1" i="0" lang="en-US" sz="14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The Anatomy of A Skilled Software Engineer | Blog (manilarecruitment.com)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g1de4a62c9bf_0_651"/>
            <p:cNvSpPr/>
            <p:nvPr/>
          </p:nvSpPr>
          <p:spPr>
            <a:xfrm rot="5400000">
              <a:off x="9709481" y="1703767"/>
              <a:ext cx="447900" cy="5238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EC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1de4a62c9bf_0_651"/>
            <p:cNvSpPr txBox="1"/>
            <p:nvPr/>
          </p:nvSpPr>
          <p:spPr>
            <a:xfrm>
              <a:off x="9776220" y="1741717"/>
              <a:ext cx="3144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t/>
              </a:r>
              <a:endPara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g1de4a62c9bf_0_651"/>
            <p:cNvSpPr/>
            <p:nvPr/>
          </p:nvSpPr>
          <p:spPr>
            <a:xfrm>
              <a:off x="8877157" y="2400804"/>
              <a:ext cx="2112600" cy="1267500"/>
            </a:xfrm>
            <a:prstGeom prst="roundRect">
              <a:avLst>
                <a:gd fmla="val 10000" name="adj"/>
              </a:avLst>
            </a:prstGeom>
            <a:solidFill>
              <a:srgbClr val="4DC59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1de4a62c9bf_0_651"/>
            <p:cNvSpPr txBox="1"/>
            <p:nvPr/>
          </p:nvSpPr>
          <p:spPr>
            <a:xfrm>
              <a:off x="8914280" y="2437927"/>
              <a:ext cx="20382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Lenguajes de programación 2022: </a:t>
              </a:r>
              <a:r>
                <a:rPr b="1" i="0" lang="en-US" sz="14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https://octoverse.github.com/2022/top-programming-languages</a:t>
              </a: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1de4a62c9bf_0_651"/>
            <p:cNvSpPr/>
            <p:nvPr/>
          </p:nvSpPr>
          <p:spPr>
            <a:xfrm rot="10800000">
              <a:off x="8243361" y="2772686"/>
              <a:ext cx="447900" cy="5238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CC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1de4a62c9bf_0_651"/>
            <p:cNvSpPr txBox="1"/>
            <p:nvPr/>
          </p:nvSpPr>
          <p:spPr>
            <a:xfrm>
              <a:off x="8377772" y="2877375"/>
              <a:ext cx="313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t/>
              </a:r>
              <a:endPara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g1de4a62c9bf_0_651"/>
            <p:cNvSpPr/>
            <p:nvPr/>
          </p:nvSpPr>
          <p:spPr>
            <a:xfrm>
              <a:off x="5919715" y="2400804"/>
              <a:ext cx="2112600" cy="1267500"/>
            </a:xfrm>
            <a:prstGeom prst="roundRect">
              <a:avLst>
                <a:gd fmla="val 10000" name="adj"/>
              </a:avLst>
            </a:prstGeom>
            <a:solidFill>
              <a:srgbClr val="4BC17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1de4a62c9bf_0_651"/>
            <p:cNvSpPr txBox="1"/>
            <p:nvPr/>
          </p:nvSpPr>
          <p:spPr>
            <a:xfrm>
              <a:off x="5956838" y="2437927"/>
              <a:ext cx="20382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Lenguajes preferidos: </a:t>
              </a:r>
              <a:r>
                <a:rPr b="1" i="0" lang="en-US" sz="14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https://www.yeeply.com/blog/lenguajes-programacion-preferidos-desarrolladores-2022/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g1de4a62c9bf_0_651"/>
            <p:cNvSpPr/>
            <p:nvPr/>
          </p:nvSpPr>
          <p:spPr>
            <a:xfrm rot="10800000">
              <a:off x="5285919" y="2772686"/>
              <a:ext cx="447900" cy="5238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9B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1de4a62c9bf_0_651"/>
            <p:cNvSpPr txBox="1"/>
            <p:nvPr/>
          </p:nvSpPr>
          <p:spPr>
            <a:xfrm>
              <a:off x="5420330" y="2877375"/>
              <a:ext cx="313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t/>
              </a:r>
              <a:endPara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g1de4a62c9bf_0_651"/>
            <p:cNvSpPr/>
            <p:nvPr/>
          </p:nvSpPr>
          <p:spPr>
            <a:xfrm>
              <a:off x="2962273" y="2400804"/>
              <a:ext cx="2112600" cy="1267500"/>
            </a:xfrm>
            <a:prstGeom prst="roundRect">
              <a:avLst>
                <a:gd fmla="val 10000" name="adj"/>
              </a:avLst>
            </a:prstGeom>
            <a:solidFill>
              <a:srgbClr val="48BD6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de4a62c9bf_0_651"/>
            <p:cNvSpPr txBox="1"/>
            <p:nvPr/>
          </p:nvSpPr>
          <p:spPr>
            <a:xfrm>
              <a:off x="2999396" y="2437927"/>
              <a:ext cx="20382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Salarios para  python developers: </a:t>
              </a:r>
              <a:r>
                <a:rPr b="1" i="0" lang="en-US" sz="14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https://devskiller.com/es/python-developer-salario/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g1de4a62c9bf_0_651"/>
            <p:cNvSpPr/>
            <p:nvPr/>
          </p:nvSpPr>
          <p:spPr>
            <a:xfrm rot="10800000">
              <a:off x="2328477" y="2772686"/>
              <a:ext cx="447900" cy="5238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6BA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1de4a62c9bf_0_651"/>
            <p:cNvSpPr txBox="1"/>
            <p:nvPr/>
          </p:nvSpPr>
          <p:spPr>
            <a:xfrm>
              <a:off x="2462888" y="2877375"/>
              <a:ext cx="313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t/>
              </a:r>
              <a:endPara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g1de4a62c9bf_0_651"/>
            <p:cNvSpPr/>
            <p:nvPr/>
          </p:nvSpPr>
          <p:spPr>
            <a:xfrm>
              <a:off x="4831" y="2400804"/>
              <a:ext cx="2112600" cy="1267500"/>
            </a:xfrm>
            <a:prstGeom prst="roundRect">
              <a:avLst>
                <a:gd fmla="val 10000" name="adj"/>
              </a:avLst>
            </a:prstGeom>
            <a:solidFill>
              <a:srgbClr val="46B947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1de4a62c9bf_0_651"/>
            <p:cNvSpPr txBox="1"/>
            <p:nvPr/>
          </p:nvSpPr>
          <p:spPr>
            <a:xfrm>
              <a:off x="41954" y="2437927"/>
              <a:ext cx="20382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Generalidades de los requerimientos: </a:t>
              </a:r>
              <a:r>
                <a:rPr b="1" i="0" lang="en-US" sz="14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(41) Requisitos de Software: Aspectos generales - YouTube</a:t>
              </a: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1de4a62c9bf_0_651"/>
            <p:cNvSpPr/>
            <p:nvPr/>
          </p:nvSpPr>
          <p:spPr>
            <a:xfrm rot="5400000">
              <a:off x="837155" y="3816226"/>
              <a:ext cx="447900" cy="5238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58B3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1de4a62c9bf_0_651"/>
            <p:cNvSpPr txBox="1"/>
            <p:nvPr/>
          </p:nvSpPr>
          <p:spPr>
            <a:xfrm>
              <a:off x="903894" y="3854176"/>
              <a:ext cx="3144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t/>
              </a:r>
              <a:endPara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g1de4a62c9bf_0_651"/>
            <p:cNvSpPr/>
            <p:nvPr/>
          </p:nvSpPr>
          <p:spPr>
            <a:xfrm>
              <a:off x="4831" y="4513263"/>
              <a:ext cx="2112600" cy="1267500"/>
            </a:xfrm>
            <a:prstGeom prst="roundRect">
              <a:avLst>
                <a:gd fmla="val 10000" name="adj"/>
              </a:avLst>
            </a:prstGeom>
            <a:solidFill>
              <a:srgbClr val="5AB2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1de4a62c9bf_0_651"/>
            <p:cNvSpPr txBox="1"/>
            <p:nvPr/>
          </p:nvSpPr>
          <p:spPr>
            <a:xfrm>
              <a:off x="41954" y="4550386"/>
              <a:ext cx="20382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Introducción a los requerimientos: </a:t>
              </a:r>
              <a:r>
                <a:rPr b="1" i="0" lang="en-US" sz="14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11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(41) Introducción a los requisitos de software – YouTube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g1de4a62c9bf_0_651"/>
            <p:cNvSpPr/>
            <p:nvPr/>
          </p:nvSpPr>
          <p:spPr>
            <a:xfrm>
              <a:off x="2303186" y="4885056"/>
              <a:ext cx="447900" cy="5238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6FA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1de4a62c9bf_0_651"/>
            <p:cNvSpPr txBox="1"/>
            <p:nvPr/>
          </p:nvSpPr>
          <p:spPr>
            <a:xfrm>
              <a:off x="2303186" y="4989834"/>
              <a:ext cx="313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t/>
              </a:r>
              <a:endPara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g1de4a62c9bf_0_651"/>
            <p:cNvSpPr/>
            <p:nvPr/>
          </p:nvSpPr>
          <p:spPr>
            <a:xfrm>
              <a:off x="2962273" y="4513263"/>
              <a:ext cx="2112600" cy="1267500"/>
            </a:xfrm>
            <a:prstGeom prst="roundRect">
              <a:avLst>
                <a:gd fmla="val 10000" name="adj"/>
              </a:avLst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1de4a62c9bf_0_651"/>
            <p:cNvSpPr txBox="1"/>
            <p:nvPr/>
          </p:nvSpPr>
          <p:spPr>
            <a:xfrm>
              <a:off x="2999396" y="4550386"/>
              <a:ext cx="20382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¿De dónde vienen los requisitos? </a:t>
              </a:r>
              <a:r>
                <a:rPr b="1" i="0" lang="en-US" sz="14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(41) ¿De donde vienen los requisitos ? – YouTube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g1de4a62c9bf_0_651"/>
          <p:cNvSpPr txBox="1"/>
          <p:nvPr>
            <p:ph idx="12" type="sldNum"/>
          </p:nvPr>
        </p:nvSpPr>
        <p:spPr>
          <a:xfrm>
            <a:off x="8610600" y="6356350"/>
            <a:ext cx="274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g1de4a62c9bf_0_693"/>
          <p:cNvGrpSpPr/>
          <p:nvPr/>
        </p:nvGrpSpPr>
        <p:grpSpPr>
          <a:xfrm>
            <a:off x="1097875" y="167125"/>
            <a:ext cx="10733998" cy="6541090"/>
            <a:chOff x="1142771" y="2213"/>
            <a:chExt cx="8759587" cy="6060493"/>
          </a:xfrm>
        </p:grpSpPr>
        <p:sp>
          <p:nvSpPr>
            <p:cNvPr id="470" name="Google Shape;470;g1de4a62c9bf_0_693"/>
            <p:cNvSpPr/>
            <p:nvPr/>
          </p:nvSpPr>
          <p:spPr>
            <a:xfrm>
              <a:off x="1142771" y="2213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1de4a62c9bf_0_693"/>
            <p:cNvSpPr txBox="1"/>
            <p:nvPr/>
          </p:nvSpPr>
          <p:spPr>
            <a:xfrm>
              <a:off x="1172355" y="31797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Escuchando la voz de los stakeholders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(41) Escuchando la voz de los stakeholders - YouTube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g1de4a62c9bf_0_693"/>
            <p:cNvSpPr/>
            <p:nvPr/>
          </p:nvSpPr>
          <p:spPr>
            <a:xfrm>
              <a:off x="2974380" y="298503"/>
              <a:ext cx="357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599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1de4a62c9bf_0_693"/>
            <p:cNvSpPr txBox="1"/>
            <p:nvPr/>
          </p:nvSpPr>
          <p:spPr>
            <a:xfrm>
              <a:off x="2974380" y="382003"/>
              <a:ext cx="2499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1de4a62c9bf_0_693"/>
            <p:cNvSpPr/>
            <p:nvPr/>
          </p:nvSpPr>
          <p:spPr>
            <a:xfrm>
              <a:off x="3499621" y="2213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57ABD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1de4a62c9bf_0_693"/>
            <p:cNvSpPr txBox="1"/>
            <p:nvPr/>
          </p:nvSpPr>
          <p:spPr>
            <a:xfrm>
              <a:off x="3529205" y="31797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Requisitos funcionales y no funcionales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(41) Clasificación de los requisitos de software – YouTube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g1de4a62c9bf_0_693"/>
            <p:cNvSpPr/>
            <p:nvPr/>
          </p:nvSpPr>
          <p:spPr>
            <a:xfrm>
              <a:off x="5331230" y="298503"/>
              <a:ext cx="357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56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1de4a62c9bf_0_693"/>
            <p:cNvSpPr txBox="1"/>
            <p:nvPr/>
          </p:nvSpPr>
          <p:spPr>
            <a:xfrm>
              <a:off x="5331230" y="382003"/>
              <a:ext cx="2499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g1de4a62c9bf_0_693"/>
            <p:cNvSpPr/>
            <p:nvPr/>
          </p:nvSpPr>
          <p:spPr>
            <a:xfrm>
              <a:off x="5856471" y="2213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55BAC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1de4a62c9bf_0_693"/>
            <p:cNvSpPr txBox="1"/>
            <p:nvPr/>
          </p:nvSpPr>
          <p:spPr>
            <a:xfrm>
              <a:off x="5886055" y="31797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Casos de uso y Mockups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(39) Casos de Uso y Mockups – YouTube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g1de4a62c9bf_0_693"/>
            <p:cNvSpPr/>
            <p:nvPr/>
          </p:nvSpPr>
          <p:spPr>
            <a:xfrm>
              <a:off x="7688080" y="298503"/>
              <a:ext cx="357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54B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1de4a62c9bf_0_693"/>
            <p:cNvSpPr txBox="1"/>
            <p:nvPr/>
          </p:nvSpPr>
          <p:spPr>
            <a:xfrm>
              <a:off x="7688080" y="382003"/>
              <a:ext cx="2499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g1de4a62c9bf_0_693"/>
            <p:cNvSpPr/>
            <p:nvPr/>
          </p:nvSpPr>
          <p:spPr>
            <a:xfrm>
              <a:off x="8213321" y="2213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52CBC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g1de4a62c9bf_0_693"/>
            <p:cNvSpPr txBox="1"/>
            <p:nvPr/>
          </p:nvSpPr>
          <p:spPr>
            <a:xfrm>
              <a:off x="8242905" y="31797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Especificacion de casos de uso: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(39) Especificación Casos de Uso – YouTube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g1de4a62c9bf_0_693"/>
            <p:cNvSpPr/>
            <p:nvPr/>
          </p:nvSpPr>
          <p:spPr>
            <a:xfrm rot="5400000">
              <a:off x="8876503" y="1130137"/>
              <a:ext cx="357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51C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1de4a62c9bf_0_693"/>
            <p:cNvSpPr txBox="1"/>
            <p:nvPr/>
          </p:nvSpPr>
          <p:spPr>
            <a:xfrm>
              <a:off x="8929804" y="1160436"/>
              <a:ext cx="2505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g1de4a62c9bf_0_693"/>
            <p:cNvSpPr/>
            <p:nvPr/>
          </p:nvSpPr>
          <p:spPr>
            <a:xfrm>
              <a:off x="8213321" y="1685677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50C9B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1de4a62c9bf_0_693"/>
            <p:cNvSpPr txBox="1"/>
            <p:nvPr/>
          </p:nvSpPr>
          <p:spPr>
            <a:xfrm>
              <a:off x="8242905" y="1715261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Ejemplo de Especificacion de casos de uso: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(39) Ejemplo de Especificación casos de uso - YouTube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1de4a62c9bf_0_693"/>
            <p:cNvSpPr/>
            <p:nvPr/>
          </p:nvSpPr>
          <p:spPr>
            <a:xfrm rot="10800000">
              <a:off x="7712372" y="1981866"/>
              <a:ext cx="354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1de4a62c9bf_0_693"/>
            <p:cNvSpPr txBox="1"/>
            <p:nvPr/>
          </p:nvSpPr>
          <p:spPr>
            <a:xfrm>
              <a:off x="7818564" y="2065467"/>
              <a:ext cx="2478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g1de4a62c9bf_0_693"/>
            <p:cNvSpPr/>
            <p:nvPr/>
          </p:nvSpPr>
          <p:spPr>
            <a:xfrm>
              <a:off x="5861908" y="1685677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4EC6A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1de4a62c9bf_0_693"/>
            <p:cNvSpPr txBox="1"/>
            <p:nvPr/>
          </p:nvSpPr>
          <p:spPr>
            <a:xfrm>
              <a:off x="5891492" y="1715261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Charla de requisitos funcionales: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(41) Charla Sobre Requisitos/Requerimientos de Software – YouTube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g1de4a62c9bf_0_693"/>
            <p:cNvSpPr/>
            <p:nvPr/>
          </p:nvSpPr>
          <p:spPr>
            <a:xfrm rot="10800000">
              <a:off x="5356763" y="1981866"/>
              <a:ext cx="357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DC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1de4a62c9bf_0_693"/>
            <p:cNvSpPr txBox="1"/>
            <p:nvPr/>
          </p:nvSpPr>
          <p:spPr>
            <a:xfrm>
              <a:off x="5463937" y="2065467"/>
              <a:ext cx="2499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g1de4a62c9bf_0_693"/>
            <p:cNvSpPr/>
            <p:nvPr/>
          </p:nvSpPr>
          <p:spPr>
            <a:xfrm>
              <a:off x="3505058" y="1685677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4CC3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1de4a62c9bf_0_693"/>
            <p:cNvSpPr txBox="1"/>
            <p:nvPr/>
          </p:nvSpPr>
          <p:spPr>
            <a:xfrm>
              <a:off x="3534642" y="1715261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Casos de uso: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use_case_2.0_-_spanish_translation.pdf (ivarjacobson.com)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g1de4a62c9bf_0_693"/>
            <p:cNvSpPr/>
            <p:nvPr/>
          </p:nvSpPr>
          <p:spPr>
            <a:xfrm rot="10800000">
              <a:off x="2999913" y="1981866"/>
              <a:ext cx="357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A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1de4a62c9bf_0_693"/>
            <p:cNvSpPr txBox="1"/>
            <p:nvPr/>
          </p:nvSpPr>
          <p:spPr>
            <a:xfrm>
              <a:off x="3107087" y="2065467"/>
              <a:ext cx="2499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g1de4a62c9bf_0_693"/>
            <p:cNvSpPr/>
            <p:nvPr/>
          </p:nvSpPr>
          <p:spPr>
            <a:xfrm>
              <a:off x="1148208" y="1685677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49C177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1de4a62c9bf_0_693"/>
            <p:cNvSpPr txBox="1"/>
            <p:nvPr/>
          </p:nvSpPr>
          <p:spPr>
            <a:xfrm>
              <a:off x="1177792" y="1715261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Historias de usuario: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Historias de usuario | Ejemplos y plantilla | Atlassian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g1de4a62c9bf_0_693"/>
            <p:cNvSpPr/>
            <p:nvPr/>
          </p:nvSpPr>
          <p:spPr>
            <a:xfrm rot="5400000">
              <a:off x="1811390" y="2813601"/>
              <a:ext cx="357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8B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1de4a62c9bf_0_693"/>
            <p:cNvSpPr txBox="1"/>
            <p:nvPr/>
          </p:nvSpPr>
          <p:spPr>
            <a:xfrm>
              <a:off x="1864691" y="2843900"/>
              <a:ext cx="2505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t/>
              </a:r>
              <a:endPara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g1de4a62c9bf_0_693"/>
            <p:cNvSpPr/>
            <p:nvPr/>
          </p:nvSpPr>
          <p:spPr>
            <a:xfrm>
              <a:off x="1148208" y="3369141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48BD6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g1de4a62c9bf_0_693"/>
            <p:cNvSpPr txBox="1"/>
            <p:nvPr/>
          </p:nvSpPr>
          <p:spPr>
            <a:xfrm>
              <a:off x="1177792" y="3398725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Historias de usuario: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11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Historias de Usuario, Escritura, Definición, Contexto y Ejemplos — SCRUM MÉXICO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g1de4a62c9bf_0_693"/>
            <p:cNvSpPr/>
            <p:nvPr/>
          </p:nvSpPr>
          <p:spPr>
            <a:xfrm>
              <a:off x="2979818" y="3665431"/>
              <a:ext cx="357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7B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1de4a62c9bf_0_693"/>
            <p:cNvSpPr txBox="1"/>
            <p:nvPr/>
          </p:nvSpPr>
          <p:spPr>
            <a:xfrm>
              <a:off x="2979818" y="3748931"/>
              <a:ext cx="2499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g1de4a62c9bf_0_693"/>
            <p:cNvSpPr/>
            <p:nvPr/>
          </p:nvSpPr>
          <p:spPr>
            <a:xfrm>
              <a:off x="3505058" y="3369141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46BA4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1de4a62c9bf_0_693"/>
            <p:cNvSpPr txBox="1"/>
            <p:nvPr/>
          </p:nvSpPr>
          <p:spPr>
            <a:xfrm>
              <a:off x="3534642" y="3398725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Historias de usuario: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¿Qué son las historias de usuario? (itdo.com)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g1de4a62c9bf_0_693"/>
            <p:cNvSpPr/>
            <p:nvPr/>
          </p:nvSpPr>
          <p:spPr>
            <a:xfrm>
              <a:off x="5336668" y="3665431"/>
              <a:ext cx="357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CB7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1de4a62c9bf_0_693"/>
            <p:cNvSpPr txBox="1"/>
            <p:nvPr/>
          </p:nvSpPr>
          <p:spPr>
            <a:xfrm>
              <a:off x="5336668" y="3748931"/>
              <a:ext cx="2499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g1de4a62c9bf_0_693"/>
            <p:cNvSpPr/>
            <p:nvPr/>
          </p:nvSpPr>
          <p:spPr>
            <a:xfrm>
              <a:off x="5861908" y="3369141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4FB5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1de4a62c9bf_0_693"/>
            <p:cNvSpPr txBox="1"/>
            <p:nvPr/>
          </p:nvSpPr>
          <p:spPr>
            <a:xfrm>
              <a:off x="5891492" y="3398725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Historias de usuario: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1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Historias de Usuario (scrummanager.com)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g1de4a62c9bf_0_693"/>
            <p:cNvSpPr/>
            <p:nvPr/>
          </p:nvSpPr>
          <p:spPr>
            <a:xfrm>
              <a:off x="7693517" y="3665431"/>
              <a:ext cx="357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5FB1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1de4a62c9bf_0_693"/>
            <p:cNvSpPr txBox="1"/>
            <p:nvPr/>
          </p:nvSpPr>
          <p:spPr>
            <a:xfrm>
              <a:off x="7693517" y="3748931"/>
              <a:ext cx="2499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g1de4a62c9bf_0_693"/>
            <p:cNvSpPr/>
            <p:nvPr/>
          </p:nvSpPr>
          <p:spPr>
            <a:xfrm>
              <a:off x="8218758" y="3369141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60B0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1de4a62c9bf_0_693"/>
            <p:cNvSpPr txBox="1"/>
            <p:nvPr/>
          </p:nvSpPr>
          <p:spPr>
            <a:xfrm>
              <a:off x="8248342" y="3398725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Historias de usuario: </a:t>
              </a:r>
              <a:r>
                <a:rPr b="1" i="0" lang="en-US" sz="1200" u="sng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  <a:hlinkClick r:id="rId1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Historias De Usuarios: Qué Son Y Por Qué Y Cómo Usarlas (digite.com</a:t>
              </a:r>
              <a:r>
                <a:rPr b="1" i="0" lang="en-US" sz="1200" u="sng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  <a:hlinkClick r:id="rId1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)</a:t>
              </a:r>
              <a:endParaRPr b="1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g1de4a62c9bf_0_693"/>
            <p:cNvSpPr/>
            <p:nvPr/>
          </p:nvSpPr>
          <p:spPr>
            <a:xfrm rot="5400000">
              <a:off x="8881940" y="4497065"/>
              <a:ext cx="357000" cy="417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6FA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1de4a62c9bf_0_693"/>
            <p:cNvSpPr txBox="1"/>
            <p:nvPr/>
          </p:nvSpPr>
          <p:spPr>
            <a:xfrm>
              <a:off x="8935241" y="4527364"/>
              <a:ext cx="2505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1de4a62c9bf_0_693"/>
            <p:cNvSpPr/>
            <p:nvPr/>
          </p:nvSpPr>
          <p:spPr>
            <a:xfrm>
              <a:off x="8218758" y="5052606"/>
              <a:ext cx="1683600" cy="1010100"/>
            </a:xfrm>
            <a:prstGeom prst="roundRect">
              <a:avLst>
                <a:gd fmla="val 10000" name="adj"/>
              </a:avLst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1de4a62c9bf_0_693"/>
            <p:cNvSpPr txBox="1"/>
            <p:nvPr/>
          </p:nvSpPr>
          <p:spPr>
            <a:xfrm>
              <a:off x="8248342" y="5082190"/>
              <a:ext cx="1624200" cy="9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Historias de usuario: </a:t>
              </a:r>
              <a:r>
                <a:rPr b="1" i="0" lang="en-US" sz="1200" u="sng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  <a:hlinkClick r:id="rId1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Scrum Developer C09M02 Create User Stories Process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g1de4a62c9bf_0_693"/>
          <p:cNvSpPr txBox="1"/>
          <p:nvPr>
            <p:ph idx="12" type="sldNum"/>
          </p:nvPr>
        </p:nvSpPr>
        <p:spPr>
          <a:xfrm>
            <a:off x="8610600" y="6356350"/>
            <a:ext cx="274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ddf43fbaed_0_24"/>
          <p:cNvSpPr txBox="1"/>
          <p:nvPr/>
        </p:nvSpPr>
        <p:spPr>
          <a:xfrm>
            <a:off x="664500" y="2192875"/>
            <a:ext cx="10863000" cy="3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Historias de usuario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¿Cómo escribir las historias de usuario?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Ejemplos de historias de usuario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Diagrama de casos de uso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Especificación de casos de uso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Ejemplos de casos de uso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1ddf43fbaed_0_24"/>
          <p:cNvSpPr txBox="1"/>
          <p:nvPr>
            <p:ph idx="4294967295" type="title"/>
          </p:nvPr>
        </p:nvSpPr>
        <p:spPr>
          <a:xfrm>
            <a:off x="3518100" y="323025"/>
            <a:ext cx="51558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527" name="Google Shape;527;g1ddf43fbaed_0_24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ddf43fbaed_0_28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¿Qué es una historia de usuario?</a:t>
            </a:r>
            <a:endParaRPr/>
          </a:p>
        </p:txBody>
      </p:sp>
      <p:sp>
        <p:nvSpPr>
          <p:cNvPr id="533" name="Google Shape;533;g1ddf43fbaed_0_28"/>
          <p:cNvSpPr txBox="1"/>
          <p:nvPr/>
        </p:nvSpPr>
        <p:spPr>
          <a:xfrm>
            <a:off x="938250" y="2459763"/>
            <a:ext cx="4981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 una explicación escrita en lenguaje poco técnico sobre una función de software desde el punto de vista del usuario final.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g1ddf43fbaed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2175" y="1775662"/>
            <a:ext cx="3861825" cy="38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ddf43fbaed_0_28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df43fbaed_0_32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Estructura de una historia de usuario</a:t>
            </a:r>
            <a:endParaRPr/>
          </a:p>
        </p:txBody>
      </p:sp>
      <p:sp>
        <p:nvSpPr>
          <p:cNvPr id="541" name="Google Shape;541;g1ddf43fbaed_0_32"/>
          <p:cNvSpPr txBox="1"/>
          <p:nvPr/>
        </p:nvSpPr>
        <p:spPr>
          <a:xfrm>
            <a:off x="736300" y="2922313"/>
            <a:ext cx="4065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Este documento  es la unidad principal para metodologías ágiles de desarrollo.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g1ddf43fbaed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4049" y="1645650"/>
            <a:ext cx="4169899" cy="45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ddf43fbaed_0_32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c6fc16bba_2_59"/>
          <p:cNvSpPr/>
          <p:nvPr/>
        </p:nvSpPr>
        <p:spPr>
          <a:xfrm>
            <a:off x="0" y="1725611"/>
            <a:ext cx="243204" cy="5132705"/>
          </a:xfrm>
          <a:custGeom>
            <a:rect b="b" l="l" r="r" t="t"/>
            <a:pathLst>
              <a:path extrusionOk="0" h="5132705" w="243204">
                <a:moveTo>
                  <a:pt x="0" y="0"/>
                </a:moveTo>
                <a:lnTo>
                  <a:pt x="242886" y="0"/>
                </a:lnTo>
                <a:lnTo>
                  <a:pt x="242886" y="5132387"/>
                </a:lnTo>
                <a:lnTo>
                  <a:pt x="0" y="5132387"/>
                </a:lnTo>
                <a:lnTo>
                  <a:pt x="0" y="0"/>
                </a:lnTo>
                <a:close/>
              </a:path>
            </a:pathLst>
          </a:custGeom>
          <a:solidFill>
            <a:srgbClr val="64CBC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1dc6fc16bba_2_59"/>
          <p:cNvSpPr/>
          <p:nvPr/>
        </p:nvSpPr>
        <p:spPr>
          <a:xfrm>
            <a:off x="4665662" y="5935662"/>
            <a:ext cx="7526655" cy="923592"/>
          </a:xfrm>
          <a:custGeom>
            <a:rect b="b" l="l" r="r" t="t"/>
            <a:pathLst>
              <a:path extrusionOk="0" h="1501775" w="7526655">
                <a:moveTo>
                  <a:pt x="0" y="0"/>
                </a:moveTo>
                <a:lnTo>
                  <a:pt x="7526337" y="0"/>
                </a:lnTo>
                <a:lnTo>
                  <a:pt x="7526337" y="1501774"/>
                </a:lnTo>
                <a:lnTo>
                  <a:pt x="0" y="1501774"/>
                </a:lnTo>
                <a:lnTo>
                  <a:pt x="0" y="0"/>
                </a:lnTo>
                <a:close/>
              </a:path>
            </a:pathLst>
          </a:custGeom>
          <a:solidFill>
            <a:srgbClr val="00AE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1dc6fc16bba_2_59"/>
          <p:cNvSpPr/>
          <p:nvPr/>
        </p:nvSpPr>
        <p:spPr>
          <a:xfrm>
            <a:off x="4854090" y="6107437"/>
            <a:ext cx="386079" cy="384175"/>
          </a:xfrm>
          <a:custGeom>
            <a:rect b="b" l="l" r="r" t="t"/>
            <a:pathLst>
              <a:path extrusionOk="0" h="384175" w="386079">
                <a:moveTo>
                  <a:pt x="0" y="0"/>
                </a:moveTo>
                <a:lnTo>
                  <a:pt x="385762" y="0"/>
                </a:lnTo>
                <a:lnTo>
                  <a:pt x="385762" y="384174"/>
                </a:lnTo>
                <a:lnTo>
                  <a:pt x="0" y="384174"/>
                </a:lnTo>
                <a:lnTo>
                  <a:pt x="0" y="0"/>
                </a:lnTo>
                <a:close/>
              </a:path>
            </a:pathLst>
          </a:custGeom>
          <a:solidFill>
            <a:srgbClr val="FCDE6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1dc6fc16bba_2_59"/>
          <p:cNvSpPr txBox="1"/>
          <p:nvPr>
            <p:ph type="title"/>
          </p:nvPr>
        </p:nvSpPr>
        <p:spPr>
          <a:xfrm>
            <a:off x="583625" y="362936"/>
            <a:ext cx="11082000" cy="27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Software II</a:t>
            </a:r>
            <a:endParaRPr sz="6000">
              <a:extLst>
                <a:ext uri="http://customooxmlschemas.google.com/">
                  <go:slidesCustomData xmlns:go="http://customooxmlschemas.google.com/" textRoundtripDataId="1"/>
                </a:ext>
              </a:extLst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Semana </a:t>
            </a:r>
            <a:r>
              <a:rPr lang="en-US" sz="6000"/>
              <a:t>5 - Clase 1</a:t>
            </a:r>
            <a:endParaRPr sz="6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/>
          </a:p>
        </p:txBody>
      </p:sp>
      <p:sp>
        <p:nvSpPr>
          <p:cNvPr id="322" name="Google Shape;322;g1dc6fc16bba_2_59"/>
          <p:cNvSpPr txBox="1"/>
          <p:nvPr/>
        </p:nvSpPr>
        <p:spPr>
          <a:xfrm>
            <a:off x="952325" y="2661875"/>
            <a:ext cx="10344600" cy="26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ctr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Reinel Tabares Soto</a:t>
            </a:r>
            <a:endParaRPr b="1" i="0" sz="27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ctr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Johan S. Piña - Harold Brayan Arteaga Arteaga</a:t>
            </a:r>
            <a:endParaRPr b="0" i="0" sz="27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ctr">
              <a:lnSpc>
                <a:spcPct val="84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ctr">
              <a:lnSpc>
                <a:spcPct val="84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ctr">
              <a:lnSpc>
                <a:spcPct val="84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Universidad de Caldas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ctr">
              <a:lnSpc>
                <a:spcPct val="84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BFBFB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ctr">
              <a:lnSpc>
                <a:spcPct val="84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ctr">
              <a:lnSpc>
                <a:spcPct val="703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reinel.tabares@ucaldas.edu.co</a:t>
            </a:r>
            <a:endParaRPr b="0" i="0" sz="27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3" name="Google Shape;323;g1dc6fc16bba_2_59"/>
          <p:cNvSpPr txBox="1"/>
          <p:nvPr>
            <p:ph idx="12" type="sldNum"/>
          </p:nvPr>
        </p:nvSpPr>
        <p:spPr>
          <a:xfrm>
            <a:off x="11309850" y="0"/>
            <a:ext cx="8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ddf43fbaed_0_36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Ejemplos de Historia de usuario</a:t>
            </a:r>
            <a:endParaRPr/>
          </a:p>
        </p:txBody>
      </p:sp>
      <p:sp>
        <p:nvSpPr>
          <p:cNvPr id="549" name="Google Shape;549;g1ddf43fbaed_0_36"/>
          <p:cNvSpPr txBox="1"/>
          <p:nvPr/>
        </p:nvSpPr>
        <p:spPr>
          <a:xfrm>
            <a:off x="331350" y="1590900"/>
            <a:ext cx="11529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del negocio: Crear un sistema de gestión de pedidos en línea para una tienda de ropa. 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g1ddf43fbaed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5250" y="2670500"/>
            <a:ext cx="2418424" cy="31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1ddf43fbaed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1418" y="2564909"/>
            <a:ext cx="2462949" cy="325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1ddf43fbaed_0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7583" y="2564912"/>
            <a:ext cx="2462953" cy="32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1ddf43fbaed_0_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50" y="2660214"/>
            <a:ext cx="2318550" cy="306037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ddf43fbaed_0_36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ddf43fbaed_0_40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¿Qué NO es una historia de usuario?</a:t>
            </a:r>
            <a:endParaRPr/>
          </a:p>
        </p:txBody>
      </p:sp>
      <p:pic>
        <p:nvPicPr>
          <p:cNvPr id="560" name="Google Shape;560;g1ddf43fbaed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138" y="5122450"/>
            <a:ext cx="2803975" cy="1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ddf43fbaed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978" y="1896750"/>
            <a:ext cx="2862051" cy="27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1ddf43fbaed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1775" y="1896750"/>
            <a:ext cx="2862051" cy="27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1ddf43fbaed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175" y="1896750"/>
            <a:ext cx="2862051" cy="27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1ddf43fbaed_0_40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ddf43fbaed_0_44"/>
          <p:cNvSpPr txBox="1"/>
          <p:nvPr>
            <p:ph idx="4294967295" type="title"/>
          </p:nvPr>
        </p:nvSpPr>
        <p:spPr>
          <a:xfrm>
            <a:off x="1296175" y="478225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Ejercicio</a:t>
            </a:r>
            <a:endParaRPr/>
          </a:p>
        </p:txBody>
      </p:sp>
      <p:sp>
        <p:nvSpPr>
          <p:cNvPr id="570" name="Google Shape;570;g1ddf43fbaed_0_44"/>
          <p:cNvSpPr txBox="1"/>
          <p:nvPr/>
        </p:nvSpPr>
        <p:spPr>
          <a:xfrm>
            <a:off x="1482150" y="1618163"/>
            <a:ext cx="9227700" cy="2093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Tomar las frases anteriores y reescribirlas como historias de usuario.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b="0" i="0" lang="en-US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"Modificar la base de datos para agregar un nuevo campo de información."</a:t>
            </a:r>
            <a:endParaRPr b="0"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b="0" i="0" lang="en-US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"Crear una nueva interfaz de usuario para la aplicación."</a:t>
            </a:r>
            <a:endParaRPr b="0"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b="0" i="0" lang="en-US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"Desarrollar una función de seguridad mejorada para el sistema."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1" name="Google Shape;571;g1ddf43fbaed_0_44"/>
          <p:cNvSpPr txBox="1"/>
          <p:nvPr/>
        </p:nvSpPr>
        <p:spPr>
          <a:xfrm>
            <a:off x="1482150" y="4019525"/>
            <a:ext cx="9227700" cy="2277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b="0" i="0" lang="en-US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"Como usuario, quiero tener la opción de agregar información adicional en mi perfil para que los demás usuarios puedan conocerme mejor."</a:t>
            </a:r>
            <a:endParaRPr b="0"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  <a:extLst>
                <a:ext uri="http://customooxmlschemas.google.com/">
                  <go:slidesCustomData xmlns:go="http://customooxmlschemas.google.com/" textRoundtripDataId="5"/>
                </a:ext>
              </a:extLs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  <a:extLst>
                <a:ext uri="http://customooxmlschemas.google.com/">
                  <go:slidesCustomData xmlns:go="http://customooxmlschemas.google.com/" textRoundtripDataId="6"/>
                </a:ext>
              </a:extLst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b="0" i="0" lang="en-US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"Como usuario, quiero una interfaz de usuario más intuitiva y fácil de usar para poder completar tareas más rápido."</a:t>
            </a:r>
            <a:endParaRPr b="0"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  <a:extLst>
                <a:ext uri="http://customooxmlschemas.google.com/">
                  <go:slidesCustomData xmlns:go="http://customooxmlschemas.google.com/" textRoundtripDataId="8"/>
                </a:ext>
              </a:extLs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  <a:extLst>
                <a:ext uri="http://customooxmlschemas.google.com/">
                  <go:slidesCustomData xmlns:go="http://customooxmlschemas.google.com/" textRoundtripDataId="9"/>
                </a:ext>
              </a:extLst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b="0" i="0" lang="en-US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"Como usuario, quiero sentirme seguro al usar la aplicación, por lo que deseo que se agregue una función de autenticación de dos factores."</a:t>
            </a:r>
            <a:endParaRPr b="0"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2" name="Google Shape;572;g1ddf43fbaed_0_44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ddf43fbaed_0_48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Ejercicio</a:t>
            </a:r>
            <a:endParaRPr/>
          </a:p>
        </p:txBody>
      </p:sp>
      <p:sp>
        <p:nvSpPr>
          <p:cNvPr id="578" name="Google Shape;578;g1ddf43fbaed_0_48"/>
          <p:cNvSpPr txBox="1"/>
          <p:nvPr/>
        </p:nvSpPr>
        <p:spPr>
          <a:xfrm>
            <a:off x="1069650" y="1304850"/>
            <a:ext cx="100527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partir del siguiente objetivo de negocio propuesto, realizar el análisis de los requerimientos funcionales, no funcionales y redactar las historias de usuario.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de Negocio: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Desarrollar una plataforma en línea para la gestión de tareas que permita a los equipos de trabajo remotos coordinar sus actividades y mantenerse al día con los objetivos del proyecto.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Análicemos el proyecto…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79" name="Google Shape;579;g1ddf43fbaed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825" y="4292750"/>
            <a:ext cx="2476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1ddf43fbaed_0_48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ddf43fbaed_0_52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Respuesta…</a:t>
            </a:r>
            <a:endParaRPr/>
          </a:p>
        </p:txBody>
      </p:sp>
      <p:sp>
        <p:nvSpPr>
          <p:cNvPr id="586" name="Google Shape;586;g1ddf43fbaed_0_52"/>
          <p:cNvSpPr txBox="1"/>
          <p:nvPr/>
        </p:nvSpPr>
        <p:spPr>
          <a:xfrm>
            <a:off x="1016775" y="1397250"/>
            <a:ext cx="102870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Requerimientos funcionales: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El sistema permitirá el registro de usuarios con diferentes niveles de permisos (administrador, colaborador, etc.).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  <a:extLst>
                <a:ext uri="http://customooxmlschemas.google.com/">
                  <go:slidesCustomData xmlns:go="http://customooxmlschemas.google.com/" textRoundtripDataId="12"/>
                </a:ext>
              </a:extLst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13"/>
                  </a:ext>
                </a:extLst>
              </a:rPr>
              <a:t>El sistema permitirá la creación de proyectos y asignación de tareas a los miembros del equipo.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  <a:extLst>
                <a:ext uri="http://customooxmlschemas.google.com/">
                  <go:slidesCustomData xmlns:go="http://customooxmlschemas.google.com/" textRoundtripDataId="14"/>
                </a:ext>
              </a:extLst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15"/>
                  </a:ext>
                </a:extLst>
              </a:rPr>
              <a:t>El sistema permitirá visualizar un calendario de tareas y eventos, con recordatorios y notificaciones automáticas.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  <a:extLst>
                <a:ext uri="http://customooxmlschemas.google.com/">
                  <go:slidesCustomData xmlns:go="http://customooxmlschemas.google.com/" textRoundtripDataId="16"/>
                </a:ext>
              </a:extLst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  <a:t>El sistema permitirá una comunicación en tiempo real entre los miembros del equipo, con la posibilidad de crear canales privados y públicos.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  <a:extLst>
                <a:ext uri="http://customooxmlschemas.google.com/">
                  <go:slidesCustomData xmlns:go="http://customooxmlschemas.google.com/" textRoundtripDataId="18"/>
                </a:ext>
              </a:extLst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19"/>
                  </a:ext>
                </a:extLst>
              </a:rPr>
              <a:t>El sistema permitirá tener un historial de tareas y avances del proyecto, con la posibilidad de generar informes y estadísticas.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87" name="Google Shape;587;g1ddf43fbaed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4975" y="713788"/>
            <a:ext cx="19050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1ddf43fbaed_0_52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ddf43fbaed_0_56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Respuesta…</a:t>
            </a:r>
            <a:endParaRPr/>
          </a:p>
        </p:txBody>
      </p:sp>
      <p:sp>
        <p:nvSpPr>
          <p:cNvPr id="594" name="Google Shape;594;g1ddf43fbaed_0_56"/>
          <p:cNvSpPr txBox="1"/>
          <p:nvPr/>
        </p:nvSpPr>
        <p:spPr>
          <a:xfrm>
            <a:off x="1016775" y="1397250"/>
            <a:ext cx="10287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Requerimientos NO funcionales: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 plataforma debe ser segura y proteger la información del usuario.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Debe ser fácil de usar, con una interfaz intuitiva y amigable para el usuario.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 plataforma debe ser escalable y adaptable para trabajar con equipos de diferentes tamaños y necesidades.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Debe ser accesible desde cualquier dispositivo y navegador web.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 plataforma debe ser confiable, con un tiempo de actividad del 99,9% y copias de seguridad regulares.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95" name="Google Shape;595;g1ddf43fbaed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5075" y="5140400"/>
            <a:ext cx="19050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1ddf43fbaed_0_56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de4a62c9bf_0_371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Respuesta…</a:t>
            </a:r>
            <a:endParaRPr/>
          </a:p>
        </p:txBody>
      </p:sp>
      <p:sp>
        <p:nvSpPr>
          <p:cNvPr id="602" name="Google Shape;602;g1de4a62c9bf_0_371"/>
          <p:cNvSpPr txBox="1"/>
          <p:nvPr/>
        </p:nvSpPr>
        <p:spPr>
          <a:xfrm>
            <a:off x="1016775" y="1397250"/>
            <a:ext cx="102870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Historias de usuario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Como administrador, quiero poder crear y asignar tareas a los miembros del equipo para mantener el progreso del proyecto.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Como miembro del equipo, quiero recibir notificaciones automáticas cuando se me asigna una nueva tarea para estar al tanto de mis responsabilidades.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Como colaborador, quiero poder comunicarme con otros miembros del equipo en tiempo real para resolver problemas y hacer preguntas.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Como gerente de proyecto, quiero poder generar informes y estadísticas sobre el progreso del proyecto para tomar decisiones informadas.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Como usuario, quiero poder acceder a la plataforma desde mi teléfono móvil para poder revisar el progreso del proyecto mientras estoy en movimiento.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03" name="Google Shape;603;g1de4a62c9bf_0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8400" y="436700"/>
            <a:ext cx="3117699" cy="15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de4a62c9bf_0_371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de4a62c9bf_0_345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Ejercicio</a:t>
            </a:r>
            <a:endParaRPr/>
          </a:p>
        </p:txBody>
      </p:sp>
      <p:sp>
        <p:nvSpPr>
          <p:cNvPr id="610" name="Google Shape;610;g1de4a62c9bf_0_345"/>
          <p:cNvSpPr txBox="1"/>
          <p:nvPr/>
        </p:nvSpPr>
        <p:spPr>
          <a:xfrm>
            <a:off x="1069650" y="1304850"/>
            <a:ext cx="100527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Dado el siguiente objetivo de negocio de un proyecto, determinar los requerimientos funcionales, no funcionales y las historias de usuario: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 de negocio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“Desarrollar un sistema que permita a los clientes realizar reservas en línea para un restaurante. El objetivo es mejorar la experiencia del cliente al permitirles reservar con anticipación y evitar tiempos de espera innecesarios en el restaurante”.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Desarrollen esto en parejas…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g1de4a62c9bf_0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7000" y="4322550"/>
            <a:ext cx="2934850" cy="22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de4a62c9bf_0_345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de4a62c9bf_0_383"/>
          <p:cNvSpPr txBox="1"/>
          <p:nvPr>
            <p:ph idx="4294967295" type="title"/>
          </p:nvPr>
        </p:nvSpPr>
        <p:spPr>
          <a:xfrm>
            <a:off x="1326000" y="90600"/>
            <a:ext cx="91851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1176"/>
              <a:buFont typeface="Calibri"/>
              <a:buNone/>
            </a:pPr>
            <a:r>
              <a:rPr lang="en-US"/>
              <a:t>Formatos para levantar historias de usuario y requerimientos.</a:t>
            </a:r>
            <a:endParaRPr/>
          </a:p>
        </p:txBody>
      </p:sp>
      <p:sp>
        <p:nvSpPr>
          <p:cNvPr id="618" name="Google Shape;618;g1de4a62c9bf_0_383"/>
          <p:cNvSpPr txBox="1"/>
          <p:nvPr/>
        </p:nvSpPr>
        <p:spPr>
          <a:xfrm>
            <a:off x="545850" y="2457338"/>
            <a:ext cx="365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Formato de requerimientos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g1de4a62c9bf_0_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225" y="1194075"/>
            <a:ext cx="7275451" cy="515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1de4a62c9bf_0_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75" y="3461136"/>
            <a:ext cx="3713150" cy="16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1de4a62c9bf_0_383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e4a62c9bf_0_351"/>
          <p:cNvSpPr txBox="1"/>
          <p:nvPr>
            <p:ph idx="4294967295" type="title"/>
          </p:nvPr>
        </p:nvSpPr>
        <p:spPr>
          <a:xfrm>
            <a:off x="1326000" y="90600"/>
            <a:ext cx="91851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1176"/>
              <a:buFont typeface="Calibri"/>
              <a:buNone/>
            </a:pPr>
            <a:r>
              <a:rPr lang="en-US"/>
              <a:t>Formatos para levantar historias de usuario y requerimientos.</a:t>
            </a:r>
            <a:endParaRPr/>
          </a:p>
        </p:txBody>
      </p:sp>
      <p:pic>
        <p:nvPicPr>
          <p:cNvPr id="627" name="Google Shape;627;g1de4a62c9bf_0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613" y="2412525"/>
            <a:ext cx="7567875" cy="386396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de4a62c9bf_0_351"/>
          <p:cNvSpPr txBox="1"/>
          <p:nvPr/>
        </p:nvSpPr>
        <p:spPr>
          <a:xfrm>
            <a:off x="1326000" y="1610125"/>
            <a:ext cx="581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Formato de Historias de usuario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1de4a62c9bf_0_351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d475801ac_1_0"/>
          <p:cNvSpPr txBox="1"/>
          <p:nvPr>
            <p:ph type="title"/>
          </p:nvPr>
        </p:nvSpPr>
        <p:spPr>
          <a:xfrm>
            <a:off x="3518100" y="323025"/>
            <a:ext cx="51558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Agenda</a:t>
            </a:r>
            <a:endParaRPr/>
          </a:p>
        </p:txBody>
      </p:sp>
      <p:sp>
        <p:nvSpPr>
          <p:cNvPr id="329" name="Google Shape;329;g1dd475801ac_1_0"/>
          <p:cNvSpPr txBox="1"/>
          <p:nvPr/>
        </p:nvSpPr>
        <p:spPr>
          <a:xfrm>
            <a:off x="910350" y="1836250"/>
            <a:ext cx="10371300" cy="4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Repaso Bases de Datos: Relacionales y No relacionales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DB en cloud como servicios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Motores de base de datos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Conexiones a bases de datos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Configuración entorno de desarrollo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Instalación de librerías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19100" lvl="0" marL="45720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FastAPI: Básico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0" name="Google Shape;330;g1dd475801ac_1_0"/>
          <p:cNvSpPr txBox="1"/>
          <p:nvPr>
            <p:ph idx="12" type="sldNum"/>
          </p:nvPr>
        </p:nvSpPr>
        <p:spPr>
          <a:xfrm>
            <a:off x="11309850" y="0"/>
            <a:ext cx="8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de4a62c9bf_0_356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Ejercicio</a:t>
            </a:r>
            <a:endParaRPr/>
          </a:p>
        </p:txBody>
      </p:sp>
      <p:sp>
        <p:nvSpPr>
          <p:cNvPr id="635" name="Google Shape;635;g1de4a62c9bf_0_356"/>
          <p:cNvSpPr txBox="1"/>
          <p:nvPr/>
        </p:nvSpPr>
        <p:spPr>
          <a:xfrm>
            <a:off x="1253575" y="1231450"/>
            <a:ext cx="100527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Realicemos la aplicación de los formatos para el siguiente objetivo de negocio: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de negocio: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Desarrollar un sistema que permita a los clientes realizar reservas en línea para un restaurante. El objetivo es mejorar la experiencia del cliente al permitirles reservar con anticipación y evitar tiempos de espera innecesarios en el restaurante.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6" name="Google Shape;636;g1de4a62c9bf_0_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0150" y="4362250"/>
            <a:ext cx="2934850" cy="22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1de4a62c9bf_0_356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de4a62c9bf_0_393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Ejercicio</a:t>
            </a:r>
            <a:endParaRPr/>
          </a:p>
        </p:txBody>
      </p:sp>
      <p:sp>
        <p:nvSpPr>
          <p:cNvPr id="643" name="Google Shape;643;g1de4a62c9bf_0_393"/>
          <p:cNvSpPr txBox="1"/>
          <p:nvPr/>
        </p:nvSpPr>
        <p:spPr>
          <a:xfrm>
            <a:off x="375700" y="2490150"/>
            <a:ext cx="2926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Formato de requerimientos funcionales y NO funcionales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44" name="Google Shape;644;g1de4a62c9bf_0_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6250" y="680850"/>
            <a:ext cx="8135524" cy="56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de4a62c9bf_0_3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700" y="4572002"/>
            <a:ext cx="2926800" cy="1280453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de4a62c9bf_0_393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de4a62c9bf_0_400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Ejercicio</a:t>
            </a:r>
            <a:endParaRPr/>
          </a:p>
        </p:txBody>
      </p:sp>
      <p:sp>
        <p:nvSpPr>
          <p:cNvPr id="652" name="Google Shape;652;g1de4a62c9bf_0_400"/>
          <p:cNvSpPr txBox="1"/>
          <p:nvPr/>
        </p:nvSpPr>
        <p:spPr>
          <a:xfrm>
            <a:off x="286425" y="2141138"/>
            <a:ext cx="427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Formato de historias de usuario.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53" name="Google Shape;653;g1de4a62c9bf_0_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8125" y="117088"/>
            <a:ext cx="6163826" cy="662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1de4a62c9bf_0_4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00" y="3092373"/>
            <a:ext cx="3713150" cy="16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1de4a62c9bf_0_400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de4a62c9bf_0_361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20"/>
                  </a:ext>
                </a:extLst>
              </a:rPr>
              <a:t>Casos de uso</a:t>
            </a:r>
            <a:endParaRPr/>
          </a:p>
        </p:txBody>
      </p:sp>
      <p:pic>
        <p:nvPicPr>
          <p:cNvPr id="661" name="Google Shape;661;g1de4a62c9bf_0_361"/>
          <p:cNvPicPr preferRelativeResize="0"/>
          <p:nvPr/>
        </p:nvPicPr>
        <p:blipFill rotWithShape="1">
          <a:blip r:embed="rId3">
            <a:alphaModFix/>
          </a:blip>
          <a:srcRect b="62431" l="3931" r="74275" t="4058"/>
          <a:stretch/>
        </p:blipFill>
        <p:spPr>
          <a:xfrm>
            <a:off x="2560225" y="3878013"/>
            <a:ext cx="2042499" cy="22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de4a62c9bf_0_361"/>
          <p:cNvPicPr preferRelativeResize="0"/>
          <p:nvPr/>
        </p:nvPicPr>
        <p:blipFill rotWithShape="1">
          <a:blip r:embed="rId3">
            <a:alphaModFix/>
          </a:blip>
          <a:srcRect b="39462" l="4204" r="65783" t="41894"/>
          <a:stretch/>
        </p:blipFill>
        <p:spPr>
          <a:xfrm>
            <a:off x="6078000" y="4311475"/>
            <a:ext cx="3130824" cy="1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1de4a62c9bf_0_361"/>
          <p:cNvPicPr preferRelativeResize="0"/>
          <p:nvPr/>
        </p:nvPicPr>
        <p:blipFill rotWithShape="1">
          <a:blip r:embed="rId3">
            <a:alphaModFix/>
          </a:blip>
          <a:srcRect b="77926" l="39496" r="31563" t="8274"/>
          <a:stretch/>
        </p:blipFill>
        <p:spPr>
          <a:xfrm>
            <a:off x="3767825" y="4807750"/>
            <a:ext cx="2489751" cy="4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1de4a62c9bf_0_361"/>
          <p:cNvSpPr txBox="1"/>
          <p:nvPr/>
        </p:nvSpPr>
        <p:spPr>
          <a:xfrm>
            <a:off x="1253575" y="1618325"/>
            <a:ext cx="9261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Modela la interacción del usuario con el sistema.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Generalmente hay pocos actores asociados a los casos de uso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65" name="Google Shape;665;g1de4a62c9bf_0_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4874" y="339875"/>
            <a:ext cx="4852584" cy="11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de4a62c9bf_0_361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e4a62c9bf_0_450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Modelo de c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21"/>
                  </a:ext>
                </a:extLst>
              </a:rPr>
              <a:t>asos de uso</a:t>
            </a:r>
            <a:endParaRPr/>
          </a:p>
        </p:txBody>
      </p:sp>
      <p:sp>
        <p:nvSpPr>
          <p:cNvPr id="672" name="Google Shape;672;g1de4a62c9bf_0_450"/>
          <p:cNvSpPr txBox="1"/>
          <p:nvPr/>
        </p:nvSpPr>
        <p:spPr>
          <a:xfrm>
            <a:off x="1253575" y="1404975"/>
            <a:ext cx="1009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Para cada caso de uso debe existir una </a:t>
            </a: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descripción detallada</a:t>
            </a: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de cómo el usuario realizará </a:t>
            </a: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interacción</a:t>
            </a: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 el sistema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73" name="Google Shape;673;g1de4a62c9bf_0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275" y="2660325"/>
            <a:ext cx="5209705" cy="37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1de4a62c9bf_0_450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de4a62c9bf_0_438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Especificación de los c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22"/>
                  </a:ext>
                </a:extLst>
              </a:rPr>
              <a:t>asos de uso</a:t>
            </a:r>
            <a:endParaRPr/>
          </a:p>
        </p:txBody>
      </p:sp>
      <p:sp>
        <p:nvSpPr>
          <p:cNvPr id="680" name="Google Shape;680;g1de4a62c9bf_0_438"/>
          <p:cNvSpPr txBox="1"/>
          <p:nvPr/>
        </p:nvSpPr>
        <p:spPr>
          <a:xfrm>
            <a:off x="1215175" y="1509775"/>
            <a:ext cx="9261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Generalmente hay pocos actores asociados a los casos de uso.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 relaciona con las historias de usuario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81" name="Google Shape;681;g1de4a62c9bf_0_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3063" y="3159750"/>
            <a:ext cx="6406126" cy="33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1de4a62c9bf_0_438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de4a62c9bf_0_422"/>
          <p:cNvSpPr txBox="1"/>
          <p:nvPr>
            <p:ph idx="4294967295" type="title"/>
          </p:nvPr>
        </p:nvSpPr>
        <p:spPr>
          <a:xfrm>
            <a:off x="1253575" y="46440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Especificación de casos de uso</a:t>
            </a:r>
            <a:endParaRPr/>
          </a:p>
        </p:txBody>
      </p:sp>
      <p:pic>
        <p:nvPicPr>
          <p:cNvPr id="688" name="Google Shape;688;g1de4a62c9bf_0_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4875" y="1414500"/>
            <a:ext cx="5446100" cy="34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1de4a62c9bf_0_4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123" y="3677925"/>
            <a:ext cx="5402400" cy="27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1de4a62c9bf_0_422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e4a62c9bf_0_464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Formato de especificación de caso de uso</a:t>
            </a:r>
            <a:endParaRPr/>
          </a:p>
        </p:txBody>
      </p:sp>
      <p:pic>
        <p:nvPicPr>
          <p:cNvPr id="696" name="Google Shape;696;g1de4a62c9bf_0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1425" y="1836575"/>
            <a:ext cx="8489150" cy="41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1de4a62c9bf_0_464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de4a62c9bf_0_516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Formato de especificación de caso de uso</a:t>
            </a:r>
            <a:endParaRPr/>
          </a:p>
        </p:txBody>
      </p:sp>
      <p:pic>
        <p:nvPicPr>
          <p:cNvPr id="703" name="Google Shape;703;g1de4a62c9bf_0_516"/>
          <p:cNvPicPr preferRelativeResize="0"/>
          <p:nvPr/>
        </p:nvPicPr>
        <p:blipFill rotWithShape="1">
          <a:blip r:embed="rId3">
            <a:alphaModFix/>
          </a:blip>
          <a:srcRect b="19020" l="0" r="0" t="60349"/>
          <a:stretch/>
        </p:blipFill>
        <p:spPr>
          <a:xfrm>
            <a:off x="883325" y="1329475"/>
            <a:ext cx="8489150" cy="8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1de4a62c9bf_0_5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450" y="2917262"/>
            <a:ext cx="6792475" cy="33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de4a62c9bf_0_516"/>
          <p:cNvSpPr txBox="1"/>
          <p:nvPr/>
        </p:nvSpPr>
        <p:spPr>
          <a:xfrm>
            <a:off x="8034250" y="2917250"/>
            <a:ext cx="3870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&lt;&lt;include&gt;&gt; </a:t>
            </a: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Cuando esta característica se menciona es porque un Caso de Uso llama de manera </a:t>
            </a: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obligatoria</a:t>
            </a: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 otro.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Cuando se formule el </a:t>
            </a: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flujo básico</a:t>
            </a: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se debe evidenciar el caso de uso que se está incluyendo. 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6" name="Google Shape;706;g1de4a62c9bf_0_516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e4a62c9bf_0_526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Formato de especificación de caso de uso</a:t>
            </a:r>
            <a:endParaRPr/>
          </a:p>
        </p:txBody>
      </p:sp>
      <p:pic>
        <p:nvPicPr>
          <p:cNvPr id="712" name="Google Shape;712;g1de4a62c9bf_0_526"/>
          <p:cNvPicPr preferRelativeResize="0"/>
          <p:nvPr/>
        </p:nvPicPr>
        <p:blipFill rotWithShape="1">
          <a:blip r:embed="rId3">
            <a:alphaModFix/>
          </a:blip>
          <a:srcRect b="19020" l="0" r="0" t="60349"/>
          <a:stretch/>
        </p:blipFill>
        <p:spPr>
          <a:xfrm>
            <a:off x="883325" y="1329475"/>
            <a:ext cx="8489150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1de4a62c9bf_0_526"/>
          <p:cNvSpPr txBox="1"/>
          <p:nvPr/>
        </p:nvSpPr>
        <p:spPr>
          <a:xfrm>
            <a:off x="8411500" y="2636900"/>
            <a:ext cx="36648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&lt;&lt;extend&gt;&gt;</a:t>
            </a: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Cuando esta característica se menciona es porque un Caso de Uso </a:t>
            </a: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puede</a:t>
            </a: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llamar a otro.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Cuando se formule el </a:t>
            </a: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flujo alternativo</a:t>
            </a: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se debe evidenciar el caso de uso que se está extendiendo. 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14" name="Google Shape;714;g1de4a62c9bf_0_5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200" y="2909075"/>
            <a:ext cx="7873075" cy="36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1de4a62c9bf_0_526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d475801ac_1_301"/>
          <p:cNvSpPr txBox="1"/>
          <p:nvPr>
            <p:ph type="title"/>
          </p:nvPr>
        </p:nvSpPr>
        <p:spPr>
          <a:xfrm>
            <a:off x="488850" y="2582400"/>
            <a:ext cx="11214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500"/>
              <a:t>Repaso Bases de Datos</a:t>
            </a:r>
            <a:endParaRPr sz="5500"/>
          </a:p>
        </p:txBody>
      </p:sp>
      <p:sp>
        <p:nvSpPr>
          <p:cNvPr id="336" name="Google Shape;336;g1dd475801ac_1_301"/>
          <p:cNvSpPr txBox="1"/>
          <p:nvPr>
            <p:ph idx="12" type="sldNum"/>
          </p:nvPr>
        </p:nvSpPr>
        <p:spPr>
          <a:xfrm>
            <a:off x="11309850" y="0"/>
            <a:ext cx="8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de4a62c9bf_0_366"/>
          <p:cNvSpPr txBox="1"/>
          <p:nvPr>
            <p:ph idx="4294967295" type="title"/>
          </p:nvPr>
        </p:nvSpPr>
        <p:spPr>
          <a:xfrm>
            <a:off x="1253575" y="251050"/>
            <a:ext cx="91851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23"/>
                  </a:ext>
                </a:extLst>
              </a:rPr>
              <a:t>Ejemplo de especificación de caso de uso</a:t>
            </a:r>
            <a:r>
              <a:rPr lang="en-US"/>
              <a:t>: Asignar cita</a:t>
            </a:r>
            <a:endParaRPr/>
          </a:p>
        </p:txBody>
      </p:sp>
      <p:pic>
        <p:nvPicPr>
          <p:cNvPr id="721" name="Google Shape;721;g1de4a62c9bf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9348" y="2066625"/>
            <a:ext cx="4053324" cy="4112451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1de4a62c9bf_0_366"/>
          <p:cNvSpPr txBox="1"/>
          <p:nvPr/>
        </p:nvSpPr>
        <p:spPr>
          <a:xfrm>
            <a:off x="3429000" y="1671725"/>
            <a:ext cx="15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Paciente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g1de4a62c9bf_0_366"/>
          <p:cNvSpPr txBox="1"/>
          <p:nvPr/>
        </p:nvSpPr>
        <p:spPr>
          <a:xfrm>
            <a:off x="7818900" y="3488225"/>
            <a:ext cx="22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Recepcionista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g1de4a62c9bf_0_366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de4a62c9bf_0_549"/>
          <p:cNvSpPr txBox="1"/>
          <p:nvPr>
            <p:ph idx="4294967295" type="title"/>
          </p:nvPr>
        </p:nvSpPr>
        <p:spPr>
          <a:xfrm>
            <a:off x="1253575" y="251050"/>
            <a:ext cx="91851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24"/>
                  </a:ext>
                </a:extLst>
              </a:rPr>
              <a:t>Ejemplo de especificación de caso de uso</a:t>
            </a:r>
            <a:r>
              <a:rPr lang="en-US"/>
              <a:t>: Asignar cita</a:t>
            </a:r>
            <a:endParaRPr/>
          </a:p>
        </p:txBody>
      </p:sp>
      <p:pic>
        <p:nvPicPr>
          <p:cNvPr id="730" name="Google Shape;730;g1de4a62c9bf_0_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748" y="2447625"/>
            <a:ext cx="4053324" cy="411245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1de4a62c9bf_0_549"/>
          <p:cNvSpPr txBox="1"/>
          <p:nvPr/>
        </p:nvSpPr>
        <p:spPr>
          <a:xfrm>
            <a:off x="205775" y="1924425"/>
            <a:ext cx="15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Paciente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g1de4a62c9bf_0_549"/>
          <p:cNvSpPr txBox="1"/>
          <p:nvPr/>
        </p:nvSpPr>
        <p:spPr>
          <a:xfrm>
            <a:off x="4161300" y="3869225"/>
            <a:ext cx="22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Recepcionista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g1de4a62c9bf_0_549"/>
          <p:cNvSpPr txBox="1"/>
          <p:nvPr/>
        </p:nvSpPr>
        <p:spPr>
          <a:xfrm>
            <a:off x="7025300" y="2052725"/>
            <a:ext cx="4400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Escenarios:</a:t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 asigna exitosamente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Paciente  no registrado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Error al ingresar el documento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hay citas disponibles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4" name="Google Shape;734;g1de4a62c9bf_0_549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de4a62c9bf_0_557"/>
          <p:cNvSpPr txBox="1"/>
          <p:nvPr>
            <p:ph idx="4294967295" type="title"/>
          </p:nvPr>
        </p:nvSpPr>
        <p:spPr>
          <a:xfrm>
            <a:off x="1253575" y="251050"/>
            <a:ext cx="91851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25"/>
                  </a:ext>
                </a:extLst>
              </a:rPr>
              <a:t>Ejemplo de especificación de caso de uso</a:t>
            </a:r>
            <a:r>
              <a:rPr lang="en-US"/>
              <a:t>: Asignar cita - Modelado</a:t>
            </a:r>
            <a:endParaRPr/>
          </a:p>
        </p:txBody>
      </p:sp>
      <p:sp>
        <p:nvSpPr>
          <p:cNvPr id="740" name="Google Shape;740;g1de4a62c9bf_0_557"/>
          <p:cNvSpPr txBox="1"/>
          <p:nvPr/>
        </p:nvSpPr>
        <p:spPr>
          <a:xfrm>
            <a:off x="7025300" y="2828700"/>
            <a:ext cx="4400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OJO: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 paciente no se modela ya que no es un actor directo del sistema a desarrollar.</a:t>
            </a: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41" name="Google Shape;741;g1de4a62c9bf_0_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275" y="2855100"/>
            <a:ext cx="5494599" cy="13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1de4a62c9bf_0_557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de4a62c9bf_0_569"/>
          <p:cNvSpPr txBox="1"/>
          <p:nvPr>
            <p:ph idx="4294967295" type="title"/>
          </p:nvPr>
        </p:nvSpPr>
        <p:spPr>
          <a:xfrm>
            <a:off x="1253575" y="251050"/>
            <a:ext cx="91851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26"/>
                  </a:ext>
                </a:extLst>
              </a:rPr>
              <a:t>Ejemplo de especificación de caso de uso</a:t>
            </a:r>
            <a:r>
              <a:rPr lang="en-US"/>
              <a:t>: Asignar cita -  Especificaciones</a:t>
            </a:r>
            <a:endParaRPr/>
          </a:p>
        </p:txBody>
      </p:sp>
      <p:pic>
        <p:nvPicPr>
          <p:cNvPr id="748" name="Google Shape;748;g1de4a62c9bf_0_5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2228850"/>
            <a:ext cx="102870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1de4a62c9bf_0_569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de4a62c9bf_0_576"/>
          <p:cNvSpPr txBox="1"/>
          <p:nvPr>
            <p:ph idx="4294967295" type="title"/>
          </p:nvPr>
        </p:nvSpPr>
        <p:spPr>
          <a:xfrm>
            <a:off x="1253575" y="251050"/>
            <a:ext cx="91851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27"/>
                  </a:ext>
                </a:extLst>
              </a:rPr>
              <a:t>Ejemplo de especificación de caso de uso</a:t>
            </a:r>
            <a:r>
              <a:rPr lang="en-US"/>
              <a:t>: Asignar cita - Flujo normal de eventos</a:t>
            </a:r>
            <a:endParaRPr/>
          </a:p>
        </p:txBody>
      </p:sp>
      <p:pic>
        <p:nvPicPr>
          <p:cNvPr id="755" name="Google Shape;755;g1de4a62c9bf_0_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713" y="1389650"/>
            <a:ext cx="8428835" cy="5276451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1de4a62c9bf_0_576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de4a62c9bf_0_586"/>
          <p:cNvSpPr txBox="1"/>
          <p:nvPr>
            <p:ph idx="4294967295" type="title"/>
          </p:nvPr>
        </p:nvSpPr>
        <p:spPr>
          <a:xfrm>
            <a:off x="1253575" y="251050"/>
            <a:ext cx="91851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28"/>
                  </a:ext>
                </a:extLst>
              </a:rPr>
              <a:t>Ejemplo de especificación de caso de uso</a:t>
            </a:r>
            <a:r>
              <a:rPr lang="en-US"/>
              <a:t>: Asignar cita - Flujo alterno de eventos</a:t>
            </a:r>
            <a:endParaRPr/>
          </a:p>
        </p:txBody>
      </p:sp>
      <p:pic>
        <p:nvPicPr>
          <p:cNvPr id="762" name="Google Shape;762;g1de4a62c9bf_0_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450" y="1883900"/>
            <a:ext cx="6155325" cy="43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1de4a62c9bf_0_586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de4a62c9bf_0_600"/>
          <p:cNvSpPr txBox="1"/>
          <p:nvPr>
            <p:ph idx="4294967295" type="title"/>
          </p:nvPr>
        </p:nvSpPr>
        <p:spPr>
          <a:xfrm>
            <a:off x="1253575" y="251050"/>
            <a:ext cx="91851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29"/>
                  </a:ext>
                </a:extLst>
              </a:rPr>
              <a:t>Ejemplo de especificación de caso de uso</a:t>
            </a:r>
            <a:r>
              <a:rPr lang="en-US"/>
              <a:t>: Asignar cita - Como queda el formato</a:t>
            </a:r>
            <a:endParaRPr/>
          </a:p>
        </p:txBody>
      </p:sp>
      <p:sp>
        <p:nvSpPr>
          <p:cNvPr id="769" name="Google Shape;769;g1de4a62c9bf_0_600"/>
          <p:cNvSpPr txBox="1"/>
          <p:nvPr/>
        </p:nvSpPr>
        <p:spPr>
          <a:xfrm>
            <a:off x="8691950" y="5993875"/>
            <a:ext cx="339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Especificación de caso de uso completo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g1de4a62c9bf_0_6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4638" y="1367302"/>
            <a:ext cx="5542974" cy="5323622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1de4a62c9bf_0_600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de4a62c9bf_0_540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Otro e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30"/>
                  </a:ext>
                </a:extLst>
              </a:rPr>
              <a:t>jemplo de especificación de caso de uso</a:t>
            </a:r>
            <a:endParaRPr/>
          </a:p>
        </p:txBody>
      </p:sp>
      <p:pic>
        <p:nvPicPr>
          <p:cNvPr id="777" name="Google Shape;777;g1de4a62c9bf_0_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925" y="1252450"/>
            <a:ext cx="8772626" cy="50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1de4a62c9bf_0_540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de4a62c9bf_0_592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Ejercicio</a:t>
            </a:r>
            <a:endParaRPr/>
          </a:p>
        </p:txBody>
      </p:sp>
      <p:sp>
        <p:nvSpPr>
          <p:cNvPr id="784" name="Google Shape;784;g1de4a62c9bf_0_592"/>
          <p:cNvSpPr txBox="1"/>
          <p:nvPr/>
        </p:nvSpPr>
        <p:spPr>
          <a:xfrm>
            <a:off x="490275" y="1307125"/>
            <a:ext cx="11767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Teniendo en cuenta los objetivos planteados, realice los diagramas de caso de uso y la especificación.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del proyecto:</a:t>
            </a: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Desarrollar un sistema de gestión de ventas en línea para mejorar la eficiencia y la experiencia del usuario.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de negocio:</a:t>
            </a:r>
            <a:r>
              <a:rPr b="0" i="0" lang="en-US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Incrementar la cantidad de ventas en línea y mejorar la satisfacción del cliente mediante la implementación de un sistema de gestión de ventas en línea que permita una mayor eficiencia en el proceso de compra y una mejor experiencia de usuario en la plataforma.</a:t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85" name="Google Shape;785;g1de4a62c9bf_0_5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0250" y="4786075"/>
            <a:ext cx="2333975" cy="17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1de4a62c9bf_0_592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de4a62c9bf_0_605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Respuesta</a:t>
            </a:r>
            <a:endParaRPr/>
          </a:p>
        </p:txBody>
      </p:sp>
      <p:pic>
        <p:nvPicPr>
          <p:cNvPr id="792" name="Google Shape;792;g1de4a62c9bf_0_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38" y="2029600"/>
            <a:ext cx="11788677" cy="38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1de4a62c9bf_0_605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dd9605bb45_0_159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Bases de datos </a:t>
            </a:r>
            <a:endParaRPr/>
          </a:p>
        </p:txBody>
      </p:sp>
      <p:sp>
        <p:nvSpPr>
          <p:cNvPr id="342" name="Google Shape;342;g1dd9605bb45_0_159"/>
          <p:cNvSpPr txBox="1"/>
          <p:nvPr/>
        </p:nvSpPr>
        <p:spPr>
          <a:xfrm>
            <a:off x="816550" y="1345450"/>
            <a:ext cx="478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Tipos de bases de datos:</a:t>
            </a:r>
            <a:endParaRPr b="0" i="0" sz="3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3" name="Google Shape;343;g1dd9605bb45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9050" y="2376825"/>
            <a:ext cx="6253901" cy="39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dd9605bb45_0_159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de4a62c9bf_0_618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Practiquemos lo aprendido…</a:t>
            </a:r>
            <a:endParaRPr/>
          </a:p>
        </p:txBody>
      </p:sp>
      <p:pic>
        <p:nvPicPr>
          <p:cNvPr id="799" name="Google Shape;799;g1de4a62c9bf_0_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7766" y="1419224"/>
            <a:ext cx="2796476" cy="38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1de4a62c9bf_0_618"/>
          <p:cNvSpPr txBox="1"/>
          <p:nvPr/>
        </p:nvSpPr>
        <p:spPr>
          <a:xfrm>
            <a:off x="3843450" y="5637275"/>
            <a:ext cx="45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Taller 5 - Especificación y diagramas de casos de uso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1de4a62c9bf_0_618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deb2862c46_0_1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Practiquemos lo aprendido…</a:t>
            </a:r>
            <a:endParaRPr/>
          </a:p>
        </p:txBody>
      </p:sp>
      <p:sp>
        <p:nvSpPr>
          <p:cNvPr id="807" name="Google Shape;807;g1deb2862c46_0_1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g1deb2862c46_0_1"/>
          <p:cNvSpPr txBox="1"/>
          <p:nvPr/>
        </p:nvSpPr>
        <p:spPr>
          <a:xfrm>
            <a:off x="4362300" y="3134050"/>
            <a:ext cx="3467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QUIZ-PARCIAL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de4a62c9bf_0_416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4" name="Google Shape;814;g1de4a62c9bf_0_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7875" y="2563887"/>
            <a:ext cx="4016226" cy="40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g1de4a62c9bf_0_416"/>
          <p:cNvSpPr txBox="1"/>
          <p:nvPr/>
        </p:nvSpPr>
        <p:spPr>
          <a:xfrm>
            <a:off x="199650" y="0"/>
            <a:ext cx="1179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7B7B7B"/>
                </a:solidFill>
                <a:latin typeface="Roboto Thin"/>
                <a:ea typeface="Roboto Thin"/>
                <a:cs typeface="Roboto Thin"/>
                <a:sym typeface="Roboto Thin"/>
              </a:rPr>
              <a:t>GRACIAS</a:t>
            </a:r>
            <a:endParaRPr b="0" i="0" sz="7200" u="none" cap="none" strike="noStrike">
              <a:solidFill>
                <a:srgbClr val="7B7B7B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7B7B7B"/>
                </a:solidFill>
                <a:latin typeface="Roboto Thin"/>
                <a:ea typeface="Roboto Thin"/>
                <a:cs typeface="Roboto Thin"/>
                <a:sym typeface="Roboto Thin"/>
              </a:rPr>
              <a:t>Nos vemos la próxima clase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1de4a62c9bf_0_416"/>
          <p:cNvSpPr txBox="1"/>
          <p:nvPr>
            <p:ph idx="12" type="sldNum"/>
          </p:nvPr>
        </p:nvSpPr>
        <p:spPr>
          <a:xfrm>
            <a:off x="11105275" y="116900"/>
            <a:ext cx="90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ddf43fbaed_0_0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SQL vs NoSQL</a:t>
            </a:r>
            <a:endParaRPr/>
          </a:p>
        </p:txBody>
      </p:sp>
      <p:cxnSp>
        <p:nvCxnSpPr>
          <p:cNvPr id="350" name="Google Shape;350;g1ddf43fbaed_0_0"/>
          <p:cNvCxnSpPr>
            <a:stCxn id="349" idx="0"/>
          </p:cNvCxnSpPr>
          <p:nvPr/>
        </p:nvCxnSpPr>
        <p:spPr>
          <a:xfrm>
            <a:off x="5846125" y="251050"/>
            <a:ext cx="12300" cy="64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1" name="Google Shape;351;g1ddf43fbae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5175" y="4347000"/>
            <a:ext cx="3634907" cy="23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ddf43fbae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38" y="1199975"/>
            <a:ext cx="3646375" cy="231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g1ddf43fbaed_0_0"/>
          <p:cNvCxnSpPr/>
          <p:nvPr/>
        </p:nvCxnSpPr>
        <p:spPr>
          <a:xfrm>
            <a:off x="2211425" y="3699250"/>
            <a:ext cx="290700" cy="52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54" name="Google Shape;354;g1ddf43fbaed_0_0"/>
          <p:cNvPicPr preferRelativeResize="0"/>
          <p:nvPr/>
        </p:nvPicPr>
        <p:blipFill rotWithShape="1">
          <a:blip r:embed="rId5">
            <a:alphaModFix/>
          </a:blip>
          <a:srcRect b="0" l="0" r="31660" t="0"/>
          <a:stretch/>
        </p:blipFill>
        <p:spPr>
          <a:xfrm>
            <a:off x="6054475" y="240475"/>
            <a:ext cx="3814149" cy="42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ddf43fbaed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6325" y="3699250"/>
            <a:ext cx="3988500" cy="27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ddf43fbaed_0_0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df43fbaed_0_4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Aplicaciones SQL y NoSQL</a:t>
            </a:r>
            <a:endParaRPr/>
          </a:p>
        </p:txBody>
      </p:sp>
      <p:pic>
        <p:nvPicPr>
          <p:cNvPr id="362" name="Google Shape;362;g1ddf43fbaed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8850" y="1025575"/>
            <a:ext cx="5774300" cy="57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ddf43fbaed_0_4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df43fbaed_0_8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Modelo relacional</a:t>
            </a:r>
            <a:endParaRPr/>
          </a:p>
        </p:txBody>
      </p:sp>
      <p:pic>
        <p:nvPicPr>
          <p:cNvPr id="369" name="Google Shape;369;g1ddf43fbaed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075" y="1646950"/>
            <a:ext cx="381685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ddf43fbaed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100" y="1443525"/>
            <a:ext cx="7627100" cy="46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ddf43fbaed_0_8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f43fbaed_0_12"/>
          <p:cNvSpPr txBox="1"/>
          <p:nvPr>
            <p:ph idx="4294967295" type="title"/>
          </p:nvPr>
        </p:nvSpPr>
        <p:spPr>
          <a:xfrm>
            <a:off x="1253575" y="251050"/>
            <a:ext cx="9185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/>
              <a:t>Motores de base de datos</a:t>
            </a:r>
            <a:endParaRPr/>
          </a:p>
        </p:txBody>
      </p:sp>
      <p:pic>
        <p:nvPicPr>
          <p:cNvPr id="377" name="Google Shape;377;g1ddf43fbaed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000" y="999100"/>
            <a:ext cx="5207725" cy="52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ddf43fbaed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5200" y="999100"/>
            <a:ext cx="5325499" cy="53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ddf43fbaed_0_12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2022-07-17T16:15:25Z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